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2" r:id="rId1"/>
  </p:sldMasterIdLst>
  <p:notesMasterIdLst>
    <p:notesMasterId r:id="rId20"/>
  </p:notesMasterIdLst>
  <p:sldIdLst>
    <p:sldId id="256" r:id="rId2"/>
    <p:sldId id="303" r:id="rId3"/>
    <p:sldId id="363" r:id="rId4"/>
    <p:sldId id="412" r:id="rId5"/>
    <p:sldId id="403" r:id="rId6"/>
    <p:sldId id="405" r:id="rId7"/>
    <p:sldId id="407" r:id="rId8"/>
    <p:sldId id="408" r:id="rId9"/>
    <p:sldId id="413" r:id="rId10"/>
    <p:sldId id="414" r:id="rId11"/>
    <p:sldId id="399" r:id="rId12"/>
    <p:sldId id="416" r:id="rId13"/>
    <p:sldId id="373" r:id="rId14"/>
    <p:sldId id="409" r:id="rId15"/>
    <p:sldId id="410" r:id="rId16"/>
    <p:sldId id="411" r:id="rId17"/>
    <p:sldId id="394" r:id="rId18"/>
    <p:sldId id="362" r:id="rId19"/>
  </p:sldIdLst>
  <p:sldSz cx="9144000" cy="6858000" type="screen4x3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3AA558-6CCA-49DF-8700-86EB0EBB83B2}" v="10" dt="2024-01-12T14:48:47.8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69" autoAdjust="0"/>
    <p:restoredTop sz="83972" autoAdjust="0"/>
  </p:normalViewPr>
  <p:slideViewPr>
    <p:cSldViewPr>
      <p:cViewPr varScale="1">
        <p:scale>
          <a:sx n="97" d="100"/>
          <a:sy n="97" d="100"/>
        </p:scale>
        <p:origin x="167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 De Moor" userId="a4397743-01eb-45aa-8cf5-21f21e5dd920" providerId="ADAL" clId="{653AA558-6CCA-49DF-8700-86EB0EBB83B2}"/>
    <pc:docChg chg="undo custSel modSld">
      <pc:chgData name="Kris De Moor" userId="a4397743-01eb-45aa-8cf5-21f21e5dd920" providerId="ADAL" clId="{653AA558-6CCA-49DF-8700-86EB0EBB83B2}" dt="2024-01-12T14:53:04.790" v="121" actId="27636"/>
      <pc:docMkLst>
        <pc:docMk/>
      </pc:docMkLst>
      <pc:sldChg chg="modSp mod">
        <pc:chgData name="Kris De Moor" userId="a4397743-01eb-45aa-8cf5-21f21e5dd920" providerId="ADAL" clId="{653AA558-6CCA-49DF-8700-86EB0EBB83B2}" dt="2024-01-12T14:53:04.790" v="121" actId="27636"/>
        <pc:sldMkLst>
          <pc:docMk/>
          <pc:sldMk cId="1960066496" sldId="280"/>
        </pc:sldMkLst>
        <pc:spChg chg="mod">
          <ac:chgData name="Kris De Moor" userId="a4397743-01eb-45aa-8cf5-21f21e5dd920" providerId="ADAL" clId="{653AA558-6CCA-49DF-8700-86EB0EBB83B2}" dt="2024-01-12T14:53:04.790" v="121" actId="27636"/>
          <ac:spMkLst>
            <pc:docMk/>
            <pc:sldMk cId="1960066496" sldId="280"/>
            <ac:spMk id="3" creationId="{00000000-0000-0000-0000-000000000000}"/>
          </ac:spMkLst>
        </pc:spChg>
      </pc:sldChg>
      <pc:sldChg chg="addSp delSp modSp mod">
        <pc:chgData name="Kris De Moor" userId="a4397743-01eb-45aa-8cf5-21f21e5dd920" providerId="ADAL" clId="{653AA558-6CCA-49DF-8700-86EB0EBB83B2}" dt="2024-01-12T14:52:38.393" v="112" actId="20577"/>
        <pc:sldMkLst>
          <pc:docMk/>
          <pc:sldMk cId="706377240" sldId="384"/>
        </pc:sldMkLst>
        <pc:spChg chg="mod">
          <ac:chgData name="Kris De Moor" userId="a4397743-01eb-45aa-8cf5-21f21e5dd920" providerId="ADAL" clId="{653AA558-6CCA-49DF-8700-86EB0EBB83B2}" dt="2024-01-12T14:52:38.393" v="112" actId="20577"/>
          <ac:spMkLst>
            <pc:docMk/>
            <pc:sldMk cId="706377240" sldId="384"/>
            <ac:spMk id="2" creationId="{00000000-0000-0000-0000-000000000000}"/>
          </ac:spMkLst>
        </pc:spChg>
        <pc:graphicFrameChg chg="del">
          <ac:chgData name="Kris De Moor" userId="a4397743-01eb-45aa-8cf5-21f21e5dd920" providerId="ADAL" clId="{653AA558-6CCA-49DF-8700-86EB0EBB83B2}" dt="2024-01-12T14:47:27.749" v="0" actId="478"/>
          <ac:graphicFrameMkLst>
            <pc:docMk/>
            <pc:sldMk cId="706377240" sldId="384"/>
            <ac:graphicFrameMk id="4" creationId="{00000000-0000-0000-0000-000000000000}"/>
          </ac:graphicFrameMkLst>
        </pc:graphicFrameChg>
        <pc:graphicFrameChg chg="add mod">
          <ac:chgData name="Kris De Moor" userId="a4397743-01eb-45aa-8cf5-21f21e5dd920" providerId="ADAL" clId="{653AA558-6CCA-49DF-8700-86EB0EBB83B2}" dt="2024-01-12T14:48:47.839" v="17" actId="14100"/>
          <ac:graphicFrameMkLst>
            <pc:docMk/>
            <pc:sldMk cId="706377240" sldId="384"/>
            <ac:graphicFrameMk id="6" creationId="{980BD368-189B-0ADB-45A1-76D9C1A73344}"/>
          </ac:graphicFrameMkLst>
        </pc:graphicFrameChg>
        <pc:picChg chg="add del mod">
          <ac:chgData name="Kris De Moor" userId="a4397743-01eb-45aa-8cf5-21f21e5dd920" providerId="ADAL" clId="{653AA558-6CCA-49DF-8700-86EB0EBB83B2}" dt="2024-01-12T14:48:10.324" v="6"/>
          <ac:picMkLst>
            <pc:docMk/>
            <pc:sldMk cId="706377240" sldId="384"/>
            <ac:picMk id="3" creationId="{F762C0DF-4C06-062F-6341-85E5B067680A}"/>
          </ac:picMkLst>
        </pc:picChg>
        <pc:picChg chg="add del mod">
          <ac:chgData name="Kris De Moor" userId="a4397743-01eb-45aa-8cf5-21f21e5dd920" providerId="ADAL" clId="{653AA558-6CCA-49DF-8700-86EB0EBB83B2}" dt="2024-01-12T14:48:23.172" v="10"/>
          <ac:picMkLst>
            <pc:docMk/>
            <pc:sldMk cId="706377240" sldId="384"/>
            <ac:picMk id="5" creationId="{10687D76-D854-E631-A3B5-02D4175E7FF4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nl-BE"/>
              <a:t>Uitgaven / Inkomsten WTC Tonneke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0990372040668386"/>
          <c:y val="9.3847212663454929E-2"/>
          <c:w val="0.77066767008355541"/>
          <c:h val="0.70858489901425781"/>
        </c:manualLayout>
      </c:layout>
      <c:lineChart>
        <c:grouping val="standard"/>
        <c:varyColors val="0"/>
        <c:ser>
          <c:idx val="0"/>
          <c:order val="0"/>
          <c:tx>
            <c:v>Uitgaven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Analyse!$C$2:$P$2</c:f>
              <c:numCache>
                <c:formatCode>General</c:formatCode>
                <c:ptCount val="1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</c:numCache>
            </c:numRef>
          </c:cat>
          <c:val>
            <c:numRef>
              <c:f>Analyse!$C$18:$P$18</c:f>
              <c:numCache>
                <c:formatCode>#,##0</c:formatCode>
                <c:ptCount val="14"/>
                <c:pt idx="0">
                  <c:v>8975</c:v>
                </c:pt>
                <c:pt idx="1">
                  <c:v>12315</c:v>
                </c:pt>
                <c:pt idx="2">
                  <c:v>13357</c:v>
                </c:pt>
                <c:pt idx="3">
                  <c:v>13517</c:v>
                </c:pt>
                <c:pt idx="4">
                  <c:v>13312</c:v>
                </c:pt>
                <c:pt idx="5">
                  <c:v>12302</c:v>
                </c:pt>
                <c:pt idx="6">
                  <c:v>14010</c:v>
                </c:pt>
                <c:pt idx="7">
                  <c:v>14101</c:v>
                </c:pt>
                <c:pt idx="8">
                  <c:v>7491</c:v>
                </c:pt>
                <c:pt idx="9">
                  <c:v>13017</c:v>
                </c:pt>
                <c:pt idx="10">
                  <c:v>20942.7</c:v>
                </c:pt>
                <c:pt idx="11">
                  <c:v>19390</c:v>
                </c:pt>
                <c:pt idx="12">
                  <c:v>16451</c:v>
                </c:pt>
                <c:pt idx="13">
                  <c:v>16404.5</c:v>
                </c:pt>
              </c:numCache>
            </c:numRef>
          </c:val>
          <c:smooth val="0"/>
        </c:ser>
        <c:ser>
          <c:idx val="1"/>
          <c:order val="1"/>
          <c:tx>
            <c:v>Inkomsten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Analyse!$C$2:$P$2</c:f>
              <c:numCache>
                <c:formatCode>General</c:formatCode>
                <c:ptCount val="1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</c:numCache>
            </c:numRef>
          </c:cat>
          <c:val>
            <c:numRef>
              <c:f>Analyse!$C$32:$P$32</c:f>
              <c:numCache>
                <c:formatCode>#,##0</c:formatCode>
                <c:ptCount val="14"/>
                <c:pt idx="0">
                  <c:v>7005</c:v>
                </c:pt>
                <c:pt idx="1">
                  <c:v>8107</c:v>
                </c:pt>
                <c:pt idx="2">
                  <c:v>7260</c:v>
                </c:pt>
                <c:pt idx="3">
                  <c:v>12730</c:v>
                </c:pt>
                <c:pt idx="4">
                  <c:v>8360</c:v>
                </c:pt>
                <c:pt idx="5">
                  <c:v>9410</c:v>
                </c:pt>
                <c:pt idx="6">
                  <c:v>9872</c:v>
                </c:pt>
                <c:pt idx="7">
                  <c:v>10450</c:v>
                </c:pt>
                <c:pt idx="8">
                  <c:v>10054</c:v>
                </c:pt>
                <c:pt idx="9">
                  <c:v>9980</c:v>
                </c:pt>
                <c:pt idx="10">
                  <c:v>13006</c:v>
                </c:pt>
                <c:pt idx="11">
                  <c:v>13992.86</c:v>
                </c:pt>
                <c:pt idx="12">
                  <c:v>13662</c:v>
                </c:pt>
                <c:pt idx="13">
                  <c:v>13074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6118632"/>
        <c:axId val="426120200"/>
      </c:lineChart>
      <c:catAx>
        <c:axId val="4261186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nl-BE"/>
                  <a:t>Jaar</a:t>
                </a:r>
              </a:p>
            </c:rich>
          </c:tx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/>
            </a:pPr>
            <a:endParaRPr lang="nl-BE"/>
          </a:p>
        </c:txPr>
        <c:crossAx val="426120200"/>
        <c:crosses val="autoZero"/>
        <c:auto val="1"/>
        <c:lblAlgn val="ctr"/>
        <c:lblOffset val="100"/>
        <c:noMultiLvlLbl val="0"/>
      </c:catAx>
      <c:valAx>
        <c:axId val="426120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nl-BE"/>
                  <a:t>Euro</a:t>
                </a:r>
              </a:p>
            </c:rich>
          </c:tx>
          <c:overlay val="0"/>
          <c:spPr>
            <a:noFill/>
            <a:ln w="25400">
              <a:noFill/>
            </a:ln>
          </c:spPr>
        </c:title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/>
            </a:pPr>
            <a:endParaRPr lang="nl-BE"/>
          </a:p>
        </c:txPr>
        <c:crossAx val="42611863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</c:dTable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9048330259832762"/>
          <c:y val="0.50457076777651422"/>
          <c:w val="8.9219330855018542E-2"/>
          <c:h val="8.7751371115173726E-2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nl-BE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% aanwezig 2023 -  2025   per LFT cat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title>
    <c:autoTitleDeleted val="0"/>
    <c:plotArea>
      <c:layout>
        <c:manualLayout>
          <c:layoutTarget val="inner"/>
          <c:xMode val="edge"/>
          <c:yMode val="edge"/>
          <c:x val="1.5124285303088892E-2"/>
          <c:y val="0.10367597755407094"/>
          <c:w val="0.96067685821196891"/>
          <c:h val="0.723054006711205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'speeltuin ddb'!$T$6</c:f>
              <c:strCache>
                <c:ptCount val="1"/>
                <c:pt idx="0">
                  <c:v>cat 2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'speeltuin ddb'!$U$5:$W$5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'speeltuin ddb'!$U$6:$W$6</c:f>
              <c:numCache>
                <c:formatCode>0%</c:formatCode>
                <c:ptCount val="3"/>
                <c:pt idx="0">
                  <c:v>5.5183946488294312E-2</c:v>
                </c:pt>
                <c:pt idx="1">
                  <c:v>2.779783393501805E-2</c:v>
                </c:pt>
                <c:pt idx="2">
                  <c:v>2.779783393501805E-2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E72-43AE-968E-D9AF3B2960FE}"/>
            </c:ext>
          </c:extLst>
        </c:ser>
        <c:ser>
          <c:idx val="1"/>
          <c:order val="1"/>
          <c:tx>
            <c:strRef>
              <c:f>'speeltuin ddb'!$T$7</c:f>
              <c:strCache>
                <c:ptCount val="1"/>
                <c:pt idx="0">
                  <c:v>cat 3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'speeltuin ddb'!$U$5:$W$5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'speeltuin ddb'!$U$7:$W$7</c:f>
              <c:numCache>
                <c:formatCode>0%</c:formatCode>
                <c:ptCount val="3"/>
                <c:pt idx="0">
                  <c:v>0.16020066889632106</c:v>
                </c:pt>
                <c:pt idx="1">
                  <c:v>0.17581227436823105</c:v>
                </c:pt>
                <c:pt idx="2">
                  <c:v>0.17581227436823105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E72-43AE-968E-D9AF3B2960FE}"/>
            </c:ext>
          </c:extLst>
        </c:ser>
        <c:ser>
          <c:idx val="2"/>
          <c:order val="2"/>
          <c:tx>
            <c:strRef>
              <c:f>'speeltuin ddb'!$T$8</c:f>
              <c:strCache>
                <c:ptCount val="1"/>
                <c:pt idx="0">
                  <c:v>cat 4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'speeltuin ddb'!$U$5:$W$5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'speeltuin ddb'!$U$8:$W$8</c:f>
              <c:numCache>
                <c:formatCode>0%</c:formatCode>
                <c:ptCount val="3"/>
                <c:pt idx="0">
                  <c:v>0.30735785953177258</c:v>
                </c:pt>
                <c:pt idx="1">
                  <c:v>0.29314079422382672</c:v>
                </c:pt>
                <c:pt idx="2">
                  <c:v>0.29314079422382672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E72-43AE-968E-D9AF3B2960FE}"/>
            </c:ext>
          </c:extLst>
        </c:ser>
        <c:ser>
          <c:idx val="3"/>
          <c:order val="3"/>
          <c:tx>
            <c:strRef>
              <c:f>'speeltuin ddb'!$T$9</c:f>
              <c:strCache>
                <c:ptCount val="1"/>
                <c:pt idx="0">
                  <c:v>cat 5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'speeltuin ddb'!$U$5:$W$5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'speeltuin ddb'!$U$9:$W$9</c:f>
              <c:numCache>
                <c:formatCode>0%</c:formatCode>
                <c:ptCount val="3"/>
                <c:pt idx="0">
                  <c:v>0.24782608695652175</c:v>
                </c:pt>
                <c:pt idx="1">
                  <c:v>0.23104693140794225</c:v>
                </c:pt>
                <c:pt idx="2">
                  <c:v>0.23104693140794225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E72-43AE-968E-D9AF3B2960FE}"/>
            </c:ext>
          </c:extLst>
        </c:ser>
        <c:ser>
          <c:idx val="4"/>
          <c:order val="4"/>
          <c:tx>
            <c:strRef>
              <c:f>'speeltuin ddb'!$T$10</c:f>
              <c:strCache>
                <c:ptCount val="1"/>
                <c:pt idx="0">
                  <c:v>cat 6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'speeltuin ddb'!$U$5:$W$5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'speeltuin ddb'!$U$10:$W$10</c:f>
              <c:numCache>
                <c:formatCode>0%</c:formatCode>
                <c:ptCount val="3"/>
                <c:pt idx="0">
                  <c:v>0.19598662207357859</c:v>
                </c:pt>
                <c:pt idx="1">
                  <c:v>0.24548736462093862</c:v>
                </c:pt>
                <c:pt idx="2">
                  <c:v>0.24548736462093862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E72-43AE-968E-D9AF3B2960FE}"/>
            </c:ext>
          </c:extLst>
        </c:ser>
        <c:ser>
          <c:idx val="5"/>
          <c:order val="5"/>
          <c:tx>
            <c:strRef>
              <c:f>'speeltuin ddb'!$T$11</c:f>
              <c:strCache>
                <c:ptCount val="1"/>
                <c:pt idx="0">
                  <c:v>cat 7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'speeltuin ddb'!$U$5:$W$5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'speeltuin ddb'!$U$11:$W$11</c:f>
              <c:numCache>
                <c:formatCode>0%</c:formatCode>
                <c:ptCount val="3"/>
                <c:pt idx="0">
                  <c:v>3.3444816053511704E-2</c:v>
                </c:pt>
                <c:pt idx="1">
                  <c:v>2.6714801444043323E-2</c:v>
                </c:pt>
                <c:pt idx="2">
                  <c:v>2.6714801444043323E-2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E72-43AE-968E-D9AF3B2960F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26121768"/>
        <c:axId val="426122160"/>
      </c:barChart>
      <c:catAx>
        <c:axId val="426121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426122160"/>
        <c:crosses val="autoZero"/>
        <c:auto val="1"/>
        <c:lblAlgn val="ctr"/>
        <c:lblOffset val="100"/>
        <c:noMultiLvlLbl val="0"/>
      </c:catAx>
      <c:valAx>
        <c:axId val="42612216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426121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6241392406012997E-2"/>
          <c:y val="0.89290270386269277"/>
          <c:w val="0.84644456038406646"/>
          <c:h val="7.4090760917589107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nl-B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736" cy="5127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3786" y="0"/>
            <a:ext cx="3078736" cy="5127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6B45C-7E06-4AF1-A2FC-31E67588F252}" type="datetimeFigureOut">
              <a:rPr lang="nl-BE" smtClean="0"/>
              <a:t>7/01/2026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53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10715" y="4926086"/>
            <a:ext cx="5682634" cy="40292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21868"/>
            <a:ext cx="3078736" cy="51274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3786" y="9721868"/>
            <a:ext cx="3078736" cy="51274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D3FE0-4A96-43C2-84C2-7C814AC3F6D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77264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6D3FE0-4A96-43C2-84C2-7C814AC3F6D2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49447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D3FE0-4A96-43C2-84C2-7C814AC3F6D2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82532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06302-7546-4C5D-9E26-9E589B67FE5C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B09B1-F281-430C-A4F2-C5F6A88F4807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06302-7546-4C5D-9E26-9E589B67FE5C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B09B1-F281-430C-A4F2-C5F6A88F480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06302-7546-4C5D-9E26-9E589B67FE5C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B09B1-F281-430C-A4F2-C5F6A88F480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06302-7546-4C5D-9E26-9E589B67FE5C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B09B1-F281-430C-A4F2-C5F6A88F480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06302-7546-4C5D-9E26-9E589B67FE5C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B09B1-F281-430C-A4F2-C5F6A88F480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06302-7546-4C5D-9E26-9E589B67FE5C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B09B1-F281-430C-A4F2-C5F6A88F480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06302-7546-4C5D-9E26-9E589B67FE5C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B09B1-F281-430C-A4F2-C5F6A88F480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06302-7546-4C5D-9E26-9E589B67FE5C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B09B1-F281-430C-A4F2-C5F6A88F4807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3EB06302-7546-4C5D-9E26-9E589B67FE5C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30B09B1-F281-430C-A4F2-C5F6A88F480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06302-7546-4C5D-9E26-9E589B67FE5C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B09B1-F281-430C-A4F2-C5F6A88F480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06302-7546-4C5D-9E26-9E589B67FE5C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B09B1-F281-430C-A4F2-C5F6A88F480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/>
            </a:gs>
            <a:gs pos="100000">
              <a:schemeClr val="accent6">
                <a:lumMod val="20000"/>
                <a:lumOff val="80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EB06302-7546-4C5D-9E26-9E589B67FE5C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30B09B1-F281-430C-A4F2-C5F6A88F4807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cid:52F4CF54-B760-4CAE-A053-B06E06FD397E@home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cid:52F4CF54-B760-4CAE-A053-B06E06FD397E@home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Excel_Worksheet1.xlsx"/><Relationship Id="rId5" Type="http://schemas.openxmlformats.org/officeDocument/2006/relationships/oleObject" Target="../embeddings/oleObject1.bin"/><Relationship Id="rId4" Type="http://schemas.openxmlformats.org/officeDocument/2006/relationships/image" Target="cid:52F4CF54-B760-4CAE-A053-B06E06FD397E@hom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Microsoft_Excel_97-2003_Worksheet1.xls"/><Relationship Id="rId5" Type="http://schemas.openxmlformats.org/officeDocument/2006/relationships/oleObject" Target="../embeddings/oleObject2.bin"/><Relationship Id="rId4" Type="http://schemas.openxmlformats.org/officeDocument/2006/relationships/image" Target="cid:52F4CF54-B760-4CAE-A053-B06E06FD397E@home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cid:52F4CF54-B760-4CAE-A053-B06E06FD397E@home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cid:52F4CF54-B760-4CAE-A053-B06E06FD397E@home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.xml"/><Relationship Id="rId4" Type="http://schemas.openxmlformats.org/officeDocument/2006/relationships/image" Target="cid:52F4CF54-B760-4CAE-A053-B06E06FD397E@home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cid:52F4CF54-B760-4CAE-A053-B06E06FD397E@home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cid:52F4CF54-B760-4CAE-A053-B06E06FD397E@home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cid:52F4CF54-B760-4CAE-A053-B06E06FD397E@home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cid:52F4CF54-B760-4CAE-A053-B06E06FD397E@home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cid:52F4CF54-B760-4CAE-A053-B06E06FD397E@home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cid:52F4CF54-B760-4CAE-A053-B06E06FD397E@home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226043"/>
            <a:ext cx="9107488" cy="1227293"/>
          </a:xfrm>
        </p:spPr>
        <p:txBody>
          <a:bodyPr>
            <a:normAutofit/>
          </a:bodyPr>
          <a:lstStyle/>
          <a:p>
            <a:pPr algn="ctr"/>
            <a:r>
              <a:rPr lang="en-US" sz="7000" dirty="0" err="1"/>
              <a:t>Seizoen</a:t>
            </a:r>
            <a:r>
              <a:rPr lang="en-US" sz="7000" dirty="0"/>
              <a:t> </a:t>
            </a:r>
            <a:r>
              <a:rPr lang="en-US" sz="7000" dirty="0" smtClean="0"/>
              <a:t>2026</a:t>
            </a:r>
            <a:endParaRPr lang="en-US" sz="70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339497" y="-45385"/>
            <a:ext cx="4428493" cy="5904656"/>
          </a:xfrm>
          <a:prstGeom prst="rect">
            <a:avLst/>
          </a:prstGeom>
        </p:spPr>
      </p:pic>
      <p:sp>
        <p:nvSpPr>
          <p:cNvPr id="7" name="Titel 6"/>
          <p:cNvSpPr>
            <a:spLocks noGrp="1"/>
          </p:cNvSpPr>
          <p:nvPr>
            <p:ph type="ctrTitle"/>
          </p:nvPr>
        </p:nvSpPr>
        <p:spPr>
          <a:xfrm>
            <a:off x="0" y="12901"/>
            <a:ext cx="9107488" cy="1183851"/>
          </a:xfrm>
        </p:spPr>
        <p:txBody>
          <a:bodyPr/>
          <a:lstStyle/>
          <a:p>
            <a:pPr algn="ctr"/>
            <a:r>
              <a:rPr lang="nl-BE" dirty="0"/>
              <a:t>WTC Tonneke Wetteren</a:t>
            </a: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403462"/>
          </a:xfrm>
        </p:spPr>
        <p:txBody>
          <a:bodyPr>
            <a:normAutofit/>
          </a:bodyPr>
          <a:lstStyle/>
          <a:p>
            <a:r>
              <a:rPr lang="en-US" dirty="0"/>
              <a:t>  Agenda</a:t>
            </a:r>
            <a:endParaRPr lang="en-US" sz="25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07504" y="1422192"/>
            <a:ext cx="8784976" cy="5435808"/>
          </a:xfrm>
        </p:spPr>
        <p:txBody>
          <a:bodyPr>
            <a:noAutofit/>
          </a:bodyPr>
          <a:lstStyle/>
          <a:p>
            <a:pPr marL="118872" indent="0">
              <a:buNone/>
            </a:pPr>
            <a:endParaRPr lang="nl-NL" sz="1500" dirty="0"/>
          </a:p>
          <a:p>
            <a:pPr marL="118872" indent="0">
              <a:buNone/>
            </a:pPr>
            <a:endParaRPr lang="nl-NL" sz="1500" dirty="0"/>
          </a:p>
          <a:p>
            <a:pPr marL="118872" indent="0">
              <a:buNone/>
            </a:pPr>
            <a:endParaRPr lang="nl-NL" sz="1500" dirty="0"/>
          </a:p>
          <a:p>
            <a:pPr marL="118872" indent="0">
              <a:buNone/>
            </a:pPr>
            <a:endParaRPr lang="nl-NL" sz="1500" dirty="0"/>
          </a:p>
          <a:p>
            <a:pPr marL="118872" indent="0">
              <a:buNone/>
            </a:pPr>
            <a:endParaRPr lang="nl-NL" sz="1500" dirty="0"/>
          </a:p>
          <a:p>
            <a:pPr marL="118872" indent="0">
              <a:buNone/>
            </a:pPr>
            <a:endParaRPr lang="nl-NL" sz="1500" dirty="0"/>
          </a:p>
          <a:p>
            <a:pPr marL="118872" indent="0">
              <a:buNone/>
            </a:pPr>
            <a:endParaRPr lang="nl-NL" sz="1500" dirty="0"/>
          </a:p>
          <a:p>
            <a:pPr marL="118872" indent="0">
              <a:buNone/>
            </a:pPr>
            <a:endParaRPr lang="nl-NL" sz="1500" dirty="0"/>
          </a:p>
          <a:p>
            <a:pPr marL="118872" indent="0">
              <a:buNone/>
            </a:pPr>
            <a:endParaRPr lang="nl-NL" sz="1500" dirty="0"/>
          </a:p>
          <a:p>
            <a:pPr marL="118872" indent="0">
              <a:buNone/>
            </a:pPr>
            <a:endParaRPr lang="nl-NL" sz="1500" dirty="0"/>
          </a:p>
          <a:p>
            <a:pPr marL="118872" indent="0">
              <a:buNone/>
            </a:pPr>
            <a:endParaRPr lang="nl-NL" sz="1500" dirty="0"/>
          </a:p>
          <a:p>
            <a:pPr marL="0" lvl="0" indent="0" algn="ctr">
              <a:buNone/>
            </a:pPr>
            <a:endParaRPr lang="nl-BE" sz="2200" b="1" dirty="0"/>
          </a:p>
          <a:p>
            <a:pPr marL="0" lvl="0" indent="0" algn="ctr">
              <a:buNone/>
            </a:pPr>
            <a:endParaRPr lang="nl-BE" sz="2200" b="1" dirty="0"/>
          </a:p>
          <a:p>
            <a:pPr marL="0" lvl="0" indent="0" algn="ctr">
              <a:buNone/>
            </a:pPr>
            <a:endParaRPr lang="nl-BE" sz="2200" b="1" dirty="0"/>
          </a:p>
          <a:p>
            <a:pPr marL="0" lvl="0" indent="0" algn="ctr">
              <a:buNone/>
            </a:pPr>
            <a:endParaRPr lang="nl-BE" sz="2200" b="1" dirty="0"/>
          </a:p>
          <a:p>
            <a:pPr marL="0" lvl="0" indent="0" algn="ctr">
              <a:buNone/>
            </a:pPr>
            <a:endParaRPr lang="nl-BE" sz="2200" b="1" dirty="0"/>
          </a:p>
          <a:p>
            <a:pPr marL="0" lvl="0" indent="0" algn="ctr">
              <a:buNone/>
            </a:pPr>
            <a:r>
              <a:rPr lang="nl-BE" sz="2200" b="1" dirty="0"/>
              <a:t>Onze Missie // Fiets- &amp; activiteitenkalender // </a:t>
            </a:r>
            <a:r>
              <a:rPr lang="nl-BE" sz="2200" b="1" dirty="0" smtClean="0"/>
              <a:t>Organigram</a:t>
            </a:r>
          </a:p>
          <a:p>
            <a:pPr marL="0" lvl="0" indent="0" algn="ctr">
              <a:buNone/>
            </a:pPr>
            <a:r>
              <a:rPr lang="nl-BE" sz="2200" b="1" dirty="0" smtClean="0"/>
              <a:t>Website // Financiën </a:t>
            </a:r>
            <a:r>
              <a:rPr lang="nl-BE" sz="2200" b="1" dirty="0"/>
              <a:t>// </a:t>
            </a:r>
            <a:r>
              <a:rPr lang="nl-BE" sz="2200" b="1" dirty="0" smtClean="0"/>
              <a:t>Statistieken // Klassement // Uitstappen </a:t>
            </a:r>
            <a:r>
              <a:rPr lang="nl-BE" sz="2200" b="1" dirty="0" smtClean="0"/>
              <a:t>2026</a:t>
            </a:r>
            <a:endParaRPr lang="nl-BE" sz="2200" b="1" dirty="0"/>
          </a:p>
          <a:p>
            <a:pPr marL="118872" indent="0">
              <a:buNone/>
            </a:pPr>
            <a:endParaRPr lang="nl-BE" sz="1500" dirty="0"/>
          </a:p>
          <a:p>
            <a:pPr marL="118872" indent="0">
              <a:buNone/>
            </a:pPr>
            <a:r>
              <a:rPr lang="nl-BE" sz="1500" dirty="0"/>
              <a:t>  </a:t>
            </a:r>
          </a:p>
          <a:p>
            <a:endParaRPr lang="nl-BE" sz="1500" dirty="0"/>
          </a:p>
        </p:txBody>
      </p:sp>
      <p:pic>
        <p:nvPicPr>
          <p:cNvPr id="7" name="8518FC01-464D-4DBF-8F01-5FA20CE0E974" descr="cid:52F4CF54-B760-4CAE-A053-B06E06FD397E@home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0"/>
            <a:ext cx="4047300" cy="1260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3012"/>
            <a:ext cx="9144000" cy="380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374693"/>
      </p:ext>
    </p:extLst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403462"/>
          </a:xfrm>
        </p:spPr>
        <p:txBody>
          <a:bodyPr>
            <a:normAutofit/>
          </a:bodyPr>
          <a:lstStyle/>
          <a:p>
            <a:r>
              <a:rPr lang="en-US" dirty="0"/>
              <a:t>  </a:t>
            </a:r>
            <a:r>
              <a:rPr lang="en-US" dirty="0" err="1"/>
              <a:t>Onze</a:t>
            </a:r>
            <a:r>
              <a:rPr lang="en-US" dirty="0"/>
              <a:t> </a:t>
            </a:r>
            <a:r>
              <a:rPr lang="en-US" dirty="0" err="1"/>
              <a:t>missie</a:t>
            </a:r>
            <a:r>
              <a:rPr lang="en-US" dirty="0"/>
              <a:t/>
            </a:r>
            <a:br>
              <a:rPr lang="en-US" dirty="0"/>
            </a:br>
            <a:r>
              <a:rPr lang="en-US" sz="2300" dirty="0"/>
              <a:t> </a:t>
            </a:r>
            <a:r>
              <a:rPr lang="en-US" sz="2300" dirty="0" err="1"/>
              <a:t>Zie</a:t>
            </a:r>
            <a:r>
              <a:rPr lang="en-US" sz="2300" dirty="0"/>
              <a:t> </a:t>
            </a:r>
            <a:r>
              <a:rPr lang="en-US" sz="2300" dirty="0" err="1"/>
              <a:t>ook</a:t>
            </a:r>
            <a:r>
              <a:rPr lang="en-US" sz="2300" dirty="0"/>
              <a:t> : www.wtctonneke.be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0" y="1484784"/>
            <a:ext cx="9144000" cy="5373216"/>
          </a:xfrm>
        </p:spPr>
        <p:txBody>
          <a:bodyPr>
            <a:noAutofit/>
          </a:bodyPr>
          <a:lstStyle/>
          <a:p>
            <a:pPr marL="118872" indent="0">
              <a:buNone/>
            </a:pPr>
            <a:r>
              <a:rPr lang="nl-NL" sz="1800" b="1" dirty="0" err="1">
                <a:solidFill>
                  <a:srgbClr val="FF0000"/>
                </a:solidFill>
              </a:rPr>
              <a:t>Prio</a:t>
            </a:r>
            <a:r>
              <a:rPr lang="nl-NL" sz="1800" b="1" dirty="0">
                <a:solidFill>
                  <a:srgbClr val="FF0000"/>
                </a:solidFill>
              </a:rPr>
              <a:t> nr1 voor alle teams = veiligheid !!</a:t>
            </a:r>
          </a:p>
          <a:p>
            <a:pPr marL="118872" indent="0">
              <a:buNone/>
            </a:pPr>
            <a:r>
              <a:rPr lang="nl-NL" sz="2200" b="1" u="sng" dirty="0">
                <a:solidFill>
                  <a:srgbClr val="FF0000"/>
                </a:solidFill>
              </a:rPr>
              <a:t>A-team</a:t>
            </a:r>
            <a:r>
              <a:rPr lang="nl-NL" sz="2000" b="1" dirty="0">
                <a:solidFill>
                  <a:srgbClr val="FF0000"/>
                </a:solidFill>
              </a:rPr>
              <a:t> : </a:t>
            </a:r>
          </a:p>
          <a:p>
            <a:r>
              <a:rPr lang="nl-NL" sz="1850" dirty="0"/>
              <a:t>Geldt +/-</a:t>
            </a:r>
            <a:r>
              <a:rPr lang="nl-NL" sz="1850" u="sng" dirty="0"/>
              <a:t>vrije</a:t>
            </a:r>
            <a:r>
              <a:rPr lang="nl-NL" sz="1850" dirty="0"/>
              <a:t> snelheid (maar er wordt niet gekoerst of gedemarreerd)</a:t>
            </a:r>
          </a:p>
          <a:p>
            <a:r>
              <a:rPr lang="nl-NL" sz="1850" dirty="0"/>
              <a:t>Na moeilijke hindernis inhouden – groep samenhouden !</a:t>
            </a:r>
          </a:p>
          <a:p>
            <a:r>
              <a:rPr lang="nl-NL" sz="1850" dirty="0"/>
              <a:t>De snelheid (</a:t>
            </a:r>
            <a:r>
              <a:rPr lang="nl-NL" sz="1850" u="sng" dirty="0"/>
              <a:t>vermogen</a:t>
            </a:r>
            <a:r>
              <a:rPr lang="nl-NL" sz="1850" dirty="0"/>
              <a:t>) wordt ontwikkeld in </a:t>
            </a:r>
            <a:r>
              <a:rPr lang="nl-NL" sz="1850" u="sng" dirty="0"/>
              <a:t>groepsverband</a:t>
            </a:r>
            <a:r>
              <a:rPr lang="nl-NL" sz="1850" dirty="0"/>
              <a:t> (continu aflossend kopwerk). </a:t>
            </a:r>
            <a:r>
              <a:rPr lang="nl-NL" sz="1850" u="sng" dirty="0"/>
              <a:t>Ronddraaien</a:t>
            </a:r>
            <a:r>
              <a:rPr lang="nl-NL" sz="1850" dirty="0"/>
              <a:t>, zoveel als mogelijk door iedereen ! Wegkap bewaken het doel.</a:t>
            </a:r>
          </a:p>
          <a:p>
            <a:pPr marL="118872" indent="0">
              <a:buNone/>
            </a:pPr>
            <a:r>
              <a:rPr lang="nl-NL" sz="1700" b="1" dirty="0">
                <a:solidFill>
                  <a:srgbClr val="FF0000"/>
                </a:solidFill>
              </a:rPr>
              <a:t> </a:t>
            </a:r>
            <a:r>
              <a:rPr lang="nl-NL" sz="2200" b="1" u="sng" dirty="0">
                <a:solidFill>
                  <a:srgbClr val="FF0000"/>
                </a:solidFill>
              </a:rPr>
              <a:t>B-team</a:t>
            </a:r>
            <a:r>
              <a:rPr lang="nl-NL" sz="2000" b="1" dirty="0">
                <a:solidFill>
                  <a:srgbClr val="FF0000"/>
                </a:solidFill>
              </a:rPr>
              <a:t> :  </a:t>
            </a:r>
          </a:p>
          <a:p>
            <a:r>
              <a:rPr lang="nl-NL" sz="1850" dirty="0"/>
              <a:t>De gemiddelde snelheid schommelt ts +/-</a:t>
            </a:r>
            <a:r>
              <a:rPr lang="nl-NL" sz="1850" u="sng" dirty="0"/>
              <a:t>32 à 35 </a:t>
            </a:r>
            <a:r>
              <a:rPr lang="nl-NL" sz="1850" dirty="0"/>
              <a:t>km/u</a:t>
            </a:r>
          </a:p>
          <a:p>
            <a:r>
              <a:rPr lang="nl-NL" sz="1850" dirty="0"/>
              <a:t>Wegkapiteins bepalen het vermogen </a:t>
            </a:r>
            <a:r>
              <a:rPr lang="nl-NL" sz="1850" dirty="0" smtClean="0"/>
              <a:t>afhankelijk </a:t>
            </a:r>
            <a:r>
              <a:rPr lang="nl-NL" sz="1850" dirty="0"/>
              <a:t>de weersomstandigheden en moeilijkheidsgraad </a:t>
            </a:r>
          </a:p>
          <a:p>
            <a:r>
              <a:rPr lang="nl-NL" sz="1850" u="sng" dirty="0"/>
              <a:t>Groepsverband</a:t>
            </a:r>
            <a:r>
              <a:rPr lang="nl-NL" sz="1850" dirty="0"/>
              <a:t> - Gecontroleerd </a:t>
            </a:r>
            <a:r>
              <a:rPr lang="nl-NL" sz="1850" u="sng" dirty="0"/>
              <a:t>wegkapiteins</a:t>
            </a:r>
            <a:r>
              <a:rPr lang="nl-NL" sz="1850" dirty="0"/>
              <a:t> (Spaanse methode of matig ronddraaien)</a:t>
            </a:r>
          </a:p>
          <a:p>
            <a:pPr marL="118872" indent="0">
              <a:buNone/>
            </a:pPr>
            <a:r>
              <a:rPr lang="nl-NL" sz="2200" b="1" u="sng" dirty="0">
                <a:solidFill>
                  <a:srgbClr val="FF0000"/>
                </a:solidFill>
              </a:rPr>
              <a:t>C-team</a:t>
            </a:r>
            <a:r>
              <a:rPr lang="nl-NL" sz="2000" b="1" dirty="0">
                <a:solidFill>
                  <a:srgbClr val="FF0000"/>
                </a:solidFill>
              </a:rPr>
              <a:t> :  </a:t>
            </a:r>
          </a:p>
          <a:p>
            <a:r>
              <a:rPr lang="nl-NL" sz="1850" dirty="0"/>
              <a:t>Hier primeert het </a:t>
            </a:r>
            <a:r>
              <a:rPr lang="nl-NL" sz="1850" u="sng" dirty="0"/>
              <a:t>team</a:t>
            </a:r>
            <a:r>
              <a:rPr lang="nl-NL" sz="1850" dirty="0"/>
              <a:t> en geldt de gecontroleerde </a:t>
            </a:r>
            <a:r>
              <a:rPr lang="nl-NL" sz="1850" u="sng" dirty="0"/>
              <a:t>groepssnelheid</a:t>
            </a:r>
            <a:r>
              <a:rPr lang="nl-NL" sz="1850" dirty="0"/>
              <a:t> (matig vermogen)</a:t>
            </a:r>
          </a:p>
          <a:p>
            <a:r>
              <a:rPr lang="nl-NL" sz="1850" dirty="0"/>
              <a:t>Streven naar gemiddelde </a:t>
            </a:r>
            <a:r>
              <a:rPr lang="nl-NL" sz="1850" u="sng" dirty="0"/>
              <a:t>richtsnelheid</a:t>
            </a:r>
            <a:r>
              <a:rPr lang="nl-NL" sz="1850" dirty="0"/>
              <a:t> van </a:t>
            </a:r>
            <a:r>
              <a:rPr lang="nl-NL" sz="1850" u="sng" dirty="0"/>
              <a:t>+/-28 à 30km/u</a:t>
            </a:r>
            <a:r>
              <a:rPr lang="nl-NL" sz="1850" dirty="0"/>
              <a:t> (</a:t>
            </a:r>
            <a:r>
              <a:rPr lang="nl-NL" sz="1850" dirty="0" smtClean="0"/>
              <a:t>afhankelijk </a:t>
            </a:r>
            <a:r>
              <a:rPr lang="nl-NL" sz="1850" dirty="0"/>
              <a:t>weer </a:t>
            </a:r>
            <a:r>
              <a:rPr lang="nl-NL" sz="1850" dirty="0" smtClean="0"/>
              <a:t>&amp; </a:t>
            </a:r>
            <a:r>
              <a:rPr lang="nl-NL" sz="1850" dirty="0"/>
              <a:t>parcours)</a:t>
            </a:r>
          </a:p>
          <a:p>
            <a:pPr marL="118872" indent="0">
              <a:buNone/>
            </a:pPr>
            <a:r>
              <a:rPr lang="nl-NL" sz="2200" b="1" u="sng" dirty="0">
                <a:solidFill>
                  <a:srgbClr val="FF0000"/>
                </a:solidFill>
              </a:rPr>
              <a:t>D-Elite</a:t>
            </a:r>
            <a:r>
              <a:rPr lang="nl-NL" sz="2200" b="1" dirty="0">
                <a:solidFill>
                  <a:srgbClr val="FF0000"/>
                </a:solidFill>
              </a:rPr>
              <a:t> :</a:t>
            </a:r>
            <a:endParaRPr lang="nl-NL" sz="2000" b="1" dirty="0">
              <a:solidFill>
                <a:srgbClr val="FF0000"/>
              </a:solidFill>
            </a:endParaRPr>
          </a:p>
          <a:p>
            <a:r>
              <a:rPr lang="nl-NL" sz="1850" dirty="0"/>
              <a:t>Hier primeert het samen fietsen op ontspannende wijze, zonder veel extra vermogen</a:t>
            </a:r>
          </a:p>
          <a:p>
            <a:r>
              <a:rPr lang="nl-NL" sz="1850" dirty="0"/>
              <a:t>We streven naar een gemiddelde </a:t>
            </a:r>
            <a:r>
              <a:rPr lang="nl-NL" sz="1850" u="sng" dirty="0"/>
              <a:t>richtsnelheid</a:t>
            </a:r>
            <a:r>
              <a:rPr lang="nl-NL" sz="1850" dirty="0"/>
              <a:t> van +/-</a:t>
            </a:r>
            <a:r>
              <a:rPr lang="nl-NL" sz="1850" u="sng" dirty="0"/>
              <a:t>25 à </a:t>
            </a:r>
            <a:r>
              <a:rPr lang="nl-NL" sz="1850" u="sng" dirty="0" smtClean="0"/>
              <a:t>28km/u</a:t>
            </a:r>
            <a:endParaRPr lang="nl-NL" sz="1900" dirty="0"/>
          </a:p>
        </p:txBody>
      </p:sp>
      <p:pic>
        <p:nvPicPr>
          <p:cNvPr id="5" name="8518FC01-464D-4DBF-8F01-5FA20CE0E974" descr="cid:52F4CF54-B760-4CAE-A053-B06E06FD397E@home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620" y="0"/>
            <a:ext cx="4767380" cy="1484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688195"/>
      </p:ext>
    </p:extLst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403462"/>
          </a:xfrm>
        </p:spPr>
        <p:txBody>
          <a:bodyPr>
            <a:normAutofit/>
          </a:bodyPr>
          <a:lstStyle/>
          <a:p>
            <a:r>
              <a:rPr lang="en-US" dirty="0"/>
              <a:t>  </a:t>
            </a:r>
            <a:r>
              <a:rPr lang="en-US" dirty="0" smtClean="0"/>
              <a:t>Organigram 1</a:t>
            </a:r>
            <a:r>
              <a:rPr lang="en-US" dirty="0"/>
              <a:t/>
            </a:r>
            <a:br>
              <a:rPr lang="en-US" dirty="0"/>
            </a:br>
            <a:r>
              <a:rPr lang="en-US" sz="2300" dirty="0"/>
              <a:t> </a:t>
            </a:r>
          </a:p>
        </p:txBody>
      </p:sp>
      <p:pic>
        <p:nvPicPr>
          <p:cNvPr id="5" name="8518FC01-464D-4DBF-8F01-5FA20CE0E974" descr="cid:52F4CF54-B760-4CAE-A053-B06E06FD397E@home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876" y="0"/>
            <a:ext cx="3985541" cy="1245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1552278"/>
              </p:ext>
            </p:extLst>
          </p:nvPr>
        </p:nvGraphicFramePr>
        <p:xfrm>
          <a:off x="0" y="1381247"/>
          <a:ext cx="9170311" cy="543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Worksheet" r:id="rId6" imgW="13420696" imgH="6515100" progId="Excel.Sheet.12">
                  <p:embed/>
                </p:oleObj>
              </mc:Choice>
              <mc:Fallback>
                <p:oleObj name="Worksheet" r:id="rId6" imgW="13420696" imgH="65151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0" y="1381247"/>
                        <a:ext cx="9170311" cy="5432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913825"/>
      </p:ext>
    </p:extLst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403462"/>
          </a:xfrm>
        </p:spPr>
        <p:txBody>
          <a:bodyPr>
            <a:normAutofit/>
          </a:bodyPr>
          <a:lstStyle/>
          <a:p>
            <a:r>
              <a:rPr lang="en-US" dirty="0"/>
              <a:t>  </a:t>
            </a:r>
            <a:r>
              <a:rPr lang="en-US" dirty="0" smtClean="0"/>
              <a:t>Organigram 2</a:t>
            </a:r>
            <a:r>
              <a:rPr lang="en-US" dirty="0"/>
              <a:t/>
            </a:r>
            <a:br>
              <a:rPr lang="en-US" dirty="0"/>
            </a:br>
            <a:r>
              <a:rPr lang="en-US" sz="2300" dirty="0"/>
              <a:t> </a:t>
            </a:r>
          </a:p>
        </p:txBody>
      </p:sp>
      <p:pic>
        <p:nvPicPr>
          <p:cNvPr id="5" name="8518FC01-464D-4DBF-8F01-5FA20CE0E974" descr="cid:52F4CF54-B760-4CAE-A053-B06E06FD397E@home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876" y="0"/>
            <a:ext cx="3985541" cy="1245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6274557"/>
              </p:ext>
            </p:extLst>
          </p:nvPr>
        </p:nvGraphicFramePr>
        <p:xfrm>
          <a:off x="0" y="1421159"/>
          <a:ext cx="9144000" cy="53922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Worksheet" r:id="rId6" imgW="7610504" imgH="6238943" progId="Excel.Sheet.8">
                  <p:embed/>
                </p:oleObj>
              </mc:Choice>
              <mc:Fallback>
                <p:oleObj name="Worksheet" r:id="rId6" imgW="7610504" imgH="6238943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0" y="1421159"/>
                        <a:ext cx="9144000" cy="53922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3879907"/>
      </p:ext>
    </p:extLst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  </a:t>
            </a:r>
            <a:r>
              <a:rPr lang="en-US" dirty="0" smtClean="0"/>
              <a:t>RITTEN </a:t>
            </a:r>
            <a:r>
              <a:rPr lang="en-US" dirty="0"/>
              <a:t>A, B, C EN D - </a:t>
            </a:r>
            <a:r>
              <a:rPr lang="en-US" dirty="0" smtClean="0"/>
              <a:t>2026</a:t>
            </a:r>
            <a:r>
              <a:rPr lang="en-US" sz="2600" dirty="0"/>
              <a:t/>
            </a:r>
            <a:br>
              <a:rPr lang="en-US" sz="2600" dirty="0"/>
            </a:br>
            <a:endParaRPr lang="en-US" sz="2500" dirty="0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488745"/>
              </p:ext>
            </p:extLst>
          </p:nvPr>
        </p:nvGraphicFramePr>
        <p:xfrm>
          <a:off x="0" y="1196752"/>
          <a:ext cx="9143999" cy="5541183"/>
        </p:xfrm>
        <a:graphic>
          <a:graphicData uri="http://schemas.openxmlformats.org/drawingml/2006/table">
            <a:tbl>
              <a:tblPr/>
              <a:tblGrid>
                <a:gridCol w="285304"/>
                <a:gridCol w="228243"/>
                <a:gridCol w="1954334"/>
                <a:gridCol w="228243"/>
                <a:gridCol w="1954334"/>
                <a:gridCol w="228243"/>
                <a:gridCol w="1954334"/>
                <a:gridCol w="228243"/>
                <a:gridCol w="2082721"/>
              </a:tblGrid>
              <a:tr h="290381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nl-B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Volgorde ritten - 2026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15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90381"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CD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A-Ritten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979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B-Ritten</a:t>
                      </a:r>
                      <a:endParaRPr lang="nl-BE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979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C-Ritten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979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Delite-Ritten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979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90381"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Lokeren 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Holland 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Lokeren 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Waterkant - Alt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81"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Bever 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Geraardsbergen 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Nokere 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Wannegem 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81"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Holland 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Nokere 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Holland 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Mirabrug - Alt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81"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Geraardsbergen 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Vollezele 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Geraardsbergen 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Lierde 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81"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Nokere 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Schorisse 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Kruisem 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Nazareth 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81"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Vollezele 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Sinaai AB of Alt duur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Edelare 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Zegelsem 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81"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Schorisse 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Bever 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Sinaai 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Heikant 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81"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Lippelo AB of Alt duur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Lokeren 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Waarbeke 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Horebeke 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81"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Valkenberg 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Guidon 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Steenhuize 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Wieze 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81"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Sinaai AB of Alt duur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Lippelo AB of Alt duur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Malderen C of Alt duur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Steenhuize 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81"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Guidon 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Valkenberg AB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Schorisse 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Hamme 1 - Alt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81"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Boekel - Alt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81"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Outer - Alt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81"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Sint-Antelinks - Alt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81"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Lozer - Alt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81"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Dikkelvenne</a:t>
                      </a:r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Alt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81"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Moerbeke - Alt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3112613"/>
      </p:ext>
    </p:extLst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6" y="-387424"/>
            <a:ext cx="9144000" cy="126876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  </a:t>
            </a:r>
            <a:r>
              <a:rPr lang="en-US" dirty="0" err="1"/>
              <a:t>Fietskalender</a:t>
            </a:r>
            <a:r>
              <a:rPr lang="en-US" dirty="0"/>
              <a:t> </a:t>
            </a:r>
            <a:r>
              <a:rPr lang="en-US" dirty="0" smtClean="0"/>
              <a:t>2026</a:t>
            </a:r>
            <a:r>
              <a:rPr lang="en-US" sz="2600" dirty="0" smtClean="0"/>
              <a:t> </a:t>
            </a:r>
            <a:r>
              <a:rPr lang="en-US" sz="2600" dirty="0"/>
              <a:t>(</a:t>
            </a:r>
            <a:r>
              <a:rPr lang="en-US" sz="2600" dirty="0" err="1"/>
              <a:t>ovbh</a:t>
            </a:r>
            <a:r>
              <a:rPr lang="en-US" sz="2600" dirty="0"/>
              <a:t>) - </a:t>
            </a:r>
            <a:r>
              <a:rPr lang="en-US" sz="2500" dirty="0"/>
              <a:t>www.wtctonneke.be</a:t>
            </a:r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96462118"/>
              </p:ext>
            </p:extLst>
          </p:nvPr>
        </p:nvGraphicFramePr>
        <p:xfrm>
          <a:off x="10926" y="490620"/>
          <a:ext cx="9144001" cy="6367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3799"/>
                <a:gridCol w="783458"/>
                <a:gridCol w="2016686"/>
                <a:gridCol w="2016686"/>
                <a:gridCol w="2016686"/>
                <a:gridCol w="2016686"/>
              </a:tblGrid>
              <a:tr h="230772">
                <a:tc>
                  <a:txBody>
                    <a:bodyPr/>
                    <a:lstStyle/>
                    <a:p>
                      <a:pPr algn="l" fontAlgn="b"/>
                      <a:r>
                        <a:rPr lang="nl-BE" sz="1500" b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Nr</a:t>
                      </a:r>
                      <a:endParaRPr lang="nl-BE" sz="15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500" b="1" u="none" strike="noStrike">
                          <a:solidFill>
                            <a:srgbClr val="FF0000"/>
                          </a:solidFill>
                          <a:effectLst/>
                        </a:rPr>
                        <a:t>Datum</a:t>
                      </a:r>
                      <a:endParaRPr lang="nl-BE" sz="15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500" b="1" u="none" strike="noStrike">
                          <a:solidFill>
                            <a:srgbClr val="FF0000"/>
                          </a:solidFill>
                          <a:effectLst/>
                        </a:rPr>
                        <a:t>A - Team</a:t>
                      </a:r>
                      <a:endParaRPr lang="nl-BE" sz="15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500" b="1" u="none" strike="noStrike">
                          <a:solidFill>
                            <a:srgbClr val="FF0000"/>
                          </a:solidFill>
                          <a:effectLst/>
                        </a:rPr>
                        <a:t>B - Team</a:t>
                      </a:r>
                      <a:endParaRPr lang="nl-BE" sz="15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500" b="1" u="none" strike="noStrike">
                          <a:solidFill>
                            <a:srgbClr val="FF0000"/>
                          </a:solidFill>
                          <a:effectLst/>
                        </a:rPr>
                        <a:t>C - Team</a:t>
                      </a:r>
                      <a:endParaRPr lang="nl-BE" sz="15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Delite</a:t>
                      </a:r>
                      <a:endParaRPr lang="nl-BE" sz="15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1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01-mrt-26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Lokeren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Holland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Lokeren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 dirty="0">
                          <a:effectLst/>
                        </a:rPr>
                        <a:t>Waterkant - Alt</a:t>
                      </a:r>
                      <a:endParaRPr lang="nl-BE" sz="9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2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08-mrt-26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Bever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Geraardsbergen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Nokere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Wannegem D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3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15-mrt-26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Holland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Nokere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Holland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Mirabrug - Alt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4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22-mrt-26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Geraardsbergen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Vollezele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Geraardsbergen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Lierde D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5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29-mrt-26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Nokere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Schorisse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Kruisem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Nazareth D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 dirty="0">
                          <a:effectLst/>
                        </a:rPr>
                        <a:t>05-apr-26</a:t>
                      </a:r>
                      <a:endParaRPr lang="nl-BE" sz="9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AR1 AB : </a:t>
                      </a:r>
                      <a:r>
                        <a:rPr lang="nl-BE" sz="950" b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Bassevelde</a:t>
                      </a:r>
                      <a:endParaRPr lang="nl-BE" sz="95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AR1 AB : </a:t>
                      </a:r>
                      <a:r>
                        <a:rPr lang="nl-BE" sz="950" b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Bassevelde</a:t>
                      </a:r>
                      <a:endParaRPr lang="nl-BE" sz="95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 dirty="0">
                          <a:effectLst/>
                        </a:rPr>
                        <a:t>Sinaai C (wissel RVV)</a:t>
                      </a:r>
                      <a:endParaRPr lang="nl-BE" sz="9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 dirty="0">
                          <a:effectLst/>
                        </a:rPr>
                        <a:t>Heikant D (wissel RVV)</a:t>
                      </a:r>
                      <a:endParaRPr lang="nl-BE" sz="9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7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06-apr-26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FR1 AB : Elsegem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FR1 AB : </a:t>
                      </a:r>
                      <a:r>
                        <a:rPr lang="nl-BE" sz="950" b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Elsegem</a:t>
                      </a:r>
                      <a:endParaRPr lang="nl-BE" sz="95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FR1 C : Koewacht 1 - Alt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FR1 D : Koewacht 1 - Alt</a:t>
                      </a:r>
                      <a:endParaRPr lang="nl-BE" sz="95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8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12-apr-26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Vollezele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Sinaai AB of Alt duurtraining(*)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Edelare C (wissel RVV)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Zegelsem D (wissel RVV)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9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19-apr-26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Schorisse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Bever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Waarbeke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Horebeke D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87201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10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26-apr-26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Lippelo AB of Alt duurtraining(*)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Lokeren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Steenhuize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Wieze D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11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01-mei-26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FR2 AB : La Houppe 3</a:t>
                      </a:r>
                      <a:endParaRPr lang="fr-FR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FR2 AB : La Houppe 3</a:t>
                      </a:r>
                      <a:endParaRPr lang="fr-FR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FR2 AB : La Houppe 2</a:t>
                      </a:r>
                      <a:endParaRPr lang="fr-FR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5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FR2 AB : La Houppe 1</a:t>
                      </a:r>
                      <a:endParaRPr lang="fr-FR" sz="95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12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03-mei-26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Valkenberg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Guidon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950" b="1" u="none" strike="noStrike">
                          <a:effectLst/>
                        </a:rPr>
                        <a:t>Malderen C of WR Hamme AB</a:t>
                      </a:r>
                      <a:endParaRPr lang="de-D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Steenhuize D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87201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13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10-mei-26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Sinaai AB of Alt duurtraining(*)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Lippelo AB of Alt duurtraining(*)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Schorisse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Hamme 1 - Alt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14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14-mei-26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FR3 AB : Tiegem-Ronse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FR3 AB : Tiegem-Ronse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FR3 C : Zwlm-Kerselare-Zwlm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FR3 C : </a:t>
                      </a:r>
                      <a:r>
                        <a:rPr lang="nl-BE" sz="950" b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Armeklei</a:t>
                      </a:r>
                      <a:endParaRPr lang="nl-BE" sz="95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15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17-mei-26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Guidon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Valkenberg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Lokeren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Boekel - Alt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16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23-mei-26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Za-uitstap-rit1 : Stavenisse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Za-uitstap-rit1 : Stavenisse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Za-uitstap-rit1 : Stavenisse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Za-uitstap-rit1 : Stavenisse</a:t>
                      </a:r>
                      <a:endParaRPr lang="nl-BE" sz="95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17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24-mei-26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Lokeren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Holland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Nokere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 dirty="0">
                          <a:effectLst/>
                        </a:rPr>
                        <a:t>Outer - Alt of Alt rit van lid</a:t>
                      </a:r>
                      <a:endParaRPr lang="nl-BE" sz="9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18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25-mei-26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FR4 AB : Ellezelles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FR4 AB : Ellezelles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FR4 D : Langen Dries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FR4 D : </a:t>
                      </a:r>
                      <a:r>
                        <a:rPr lang="nl-BE" sz="950" b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Kortendries</a:t>
                      </a:r>
                      <a:endParaRPr lang="nl-BE" sz="95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19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31-mei-26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Bever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Geraardsbergen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Holland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 dirty="0">
                          <a:effectLst/>
                        </a:rPr>
                        <a:t>Sint-Antelinks - Alt</a:t>
                      </a:r>
                      <a:endParaRPr lang="nl-BE" sz="9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20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06-jun-26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Za-uitstap-rit2 : Piste Roubaix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Za-uitstap-rit2 : Piste Roubaix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Za-uitstap-rit2 : Piste Roubaix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Za-uitstap-rit2 : Piste Roubaix</a:t>
                      </a:r>
                      <a:endParaRPr lang="nl-BE" sz="95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21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07-jun-26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Holland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Nokere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Geraardsbergen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Lozer - Alt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22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14-jun-26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Geraardsbergen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Vollezele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Kruisem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Dikkelvenne - Alt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23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21-jun-26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Nokere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Schorisse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Edelare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Moerbeke - Alt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24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28-jun-26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Vollezele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Sinaai AB of Alt duurtraining(*)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Sinaai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 dirty="0">
                          <a:effectLst/>
                        </a:rPr>
                        <a:t>Waterkant - Alt</a:t>
                      </a:r>
                      <a:endParaRPr lang="nl-BE" sz="9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25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05-jul-26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Schorisse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Bever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Waarbeke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Wannegem D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87201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12-jul-26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Lippelo AB of Alt duurtraining(*)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Lokeren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Steenhuize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Mirabrug - Alt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27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19-jul-26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Valkenberg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Guidon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Malderen C of Alt duurtrain(*)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Lierde D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28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21-jul-26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FR5 AB : Lahamaide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FR5 AB : Lahamaide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FR5 C : Boekendries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FR5 D : </a:t>
                      </a:r>
                      <a:r>
                        <a:rPr lang="nl-BE" sz="950" b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Langendries</a:t>
                      </a:r>
                      <a:endParaRPr lang="nl-BE" sz="95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87201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29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26-jul-26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Sinaai AB of Alt duurtraining(*)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Lippelo AB of Alt duurtraining(*)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Schorisse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 dirty="0">
                          <a:effectLst/>
                        </a:rPr>
                        <a:t>Nazareth D</a:t>
                      </a:r>
                      <a:endParaRPr lang="nl-BE" sz="9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30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02-aug-26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Guidon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Valkenberg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Lokeren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Zegelsem D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31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08-aug-26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Za-uitstap-rit3 : Waterloo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Za-uitstap-rit3 : Waterloo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Za-uitstap-rit3 : Waterloo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Za-uitstap-rit3 : Waterloo</a:t>
                      </a:r>
                      <a:endParaRPr lang="nl-BE" sz="95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32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09-aug-26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Lokeren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Holland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Nokere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Heikant D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33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16-aug-26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Bever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Geraardsbergen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Holland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Horebeke D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34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23-aug-26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Holland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950" b="1" u="none" strike="noStrike">
                          <a:effectLst/>
                        </a:rPr>
                        <a:t>Sinaai AB (wissel met 13/9)</a:t>
                      </a:r>
                      <a:endParaRPr lang="de-D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Geraardsbergen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Wieze D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35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30-aug-26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Geraardsbergen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Vollezele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Kruisem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Steenhuize D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36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06-sep-26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Nokere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Schorisse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Edelare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Hamme 1 - Alt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37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13-sep-26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Vollezele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Nokere AB (wissel 23/8)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Sinaai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Boekel - Alt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38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20-sep-26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Schorisse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Bever AB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Waarbeke C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Outer - Alt of Alt rit van lid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47899">
                <a:tc rowSpan="2">
                  <a:txBody>
                    <a:bodyPr/>
                    <a:lstStyle/>
                    <a:p>
                      <a:pPr algn="l" fontAlgn="ctr"/>
                      <a:r>
                        <a:rPr lang="nl-BE" sz="950" b="1" u="none" strike="noStrike">
                          <a:effectLst/>
                        </a:rPr>
                        <a:t>39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>
                          <a:effectLst/>
                        </a:rPr>
                        <a:t>26-sep-26</a:t>
                      </a:r>
                      <a:endParaRPr lang="nl-BE" sz="9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nl-BE" sz="95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2-daagse en </a:t>
                      </a:r>
                      <a:r>
                        <a:rPr lang="nl-BE" sz="950" b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Lippelo</a:t>
                      </a:r>
                      <a:r>
                        <a:rPr lang="nl-BE" sz="95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AB (of Lokeren AB met B-team)</a:t>
                      </a:r>
                      <a:endParaRPr lang="nl-BE" sz="95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2-daagse en Lokeren AB  (of Lippelo AB met A-team)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nl-BE" sz="950" b="1" u="none" strike="noStrike">
                          <a:solidFill>
                            <a:srgbClr val="FF0000"/>
                          </a:solidFill>
                          <a:effectLst/>
                        </a:rPr>
                        <a:t>2-daagse en Steenhuize C</a:t>
                      </a:r>
                      <a:endParaRPr lang="nl-BE" sz="95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nl-BE" sz="95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2-daagse en Sint-Antelinks - Alt</a:t>
                      </a:r>
                      <a:endParaRPr lang="nl-BE" sz="95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ctr"/>
                </a:tc>
              </a:tr>
              <a:tr h="147899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50" b="1" u="none" strike="noStrike" dirty="0">
                          <a:effectLst/>
                        </a:rPr>
                        <a:t>27-sep-26</a:t>
                      </a:r>
                      <a:endParaRPr lang="nl-BE" sz="9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3011658"/>
      </p:ext>
    </p:extLst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CD03807-F407-03A6-C70F-448C9DBEC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A576117-D9D4-6291-36D2-CA108DFC8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 </a:t>
            </a:r>
            <a:r>
              <a:rPr lang="en-US" sz="4000" dirty="0" err="1"/>
              <a:t>Activiteitenkalender</a:t>
            </a:r>
            <a:r>
              <a:rPr lang="en-US" sz="4000" dirty="0"/>
              <a:t> </a:t>
            </a:r>
            <a:r>
              <a:rPr lang="en-US" sz="4000" dirty="0" smtClean="0"/>
              <a:t>2026 </a:t>
            </a:r>
            <a:r>
              <a:rPr lang="en-US" sz="4000" dirty="0"/>
              <a:t>- </a:t>
            </a:r>
            <a:r>
              <a:rPr lang="en-US" sz="2800" dirty="0"/>
              <a:t>www.wtctonneke.be</a:t>
            </a:r>
            <a:br>
              <a:rPr lang="en-US" sz="2800" dirty="0"/>
            </a:br>
            <a:r>
              <a:rPr lang="en-US" sz="2600" dirty="0"/>
              <a:t>  </a:t>
            </a:r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18080768"/>
              </p:ext>
            </p:extLst>
          </p:nvPr>
        </p:nvGraphicFramePr>
        <p:xfrm>
          <a:off x="1104" y="700400"/>
          <a:ext cx="9142896" cy="6157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4229"/>
                <a:gridCol w="784610"/>
                <a:gridCol w="2016015"/>
                <a:gridCol w="6048042"/>
              </a:tblGrid>
              <a:tr h="228987">
                <a:tc>
                  <a:txBody>
                    <a:bodyPr/>
                    <a:lstStyle/>
                    <a:p>
                      <a:pPr algn="l" fontAlgn="b"/>
                      <a:r>
                        <a:rPr lang="nl-BE" sz="1500" b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Nr</a:t>
                      </a:r>
                      <a:endParaRPr lang="nl-BE" sz="15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Ritten Week-feestdagen 2026</a:t>
                      </a:r>
                      <a:endParaRPr lang="nl-BE" sz="15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Feestdagritten (</a:t>
                      </a:r>
                      <a:r>
                        <a:rPr lang="nl-BE" sz="1500" b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ovbh</a:t>
                      </a:r>
                      <a:r>
                        <a:rPr lang="nl-BE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) - Streefsnelheid volgens groep</a:t>
                      </a:r>
                      <a:endParaRPr lang="nl-BE" sz="15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1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06-apr-26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maandag - 8u30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Zie boven  -  AB samen  //  C &amp; D afzonderlijk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2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01-mei-26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woensdag - 8u30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Zie boven  -  AB samen  //  C &amp; D afzonderlijk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3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14-mei-26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l-BE" sz="1100" b="1" u="none" strike="noStrike" dirty="0">
                          <a:effectLst/>
                        </a:rPr>
                        <a:t>donderdag - 8u30</a:t>
                      </a:r>
                      <a:endParaRPr lang="nl-BE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Zie boven  -  AB samen  //  C &amp; D afzonderlijk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4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25-mei-26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maandag - 8u30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Zie boven  -  AB samen  //  C &amp; D afzonderlijk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5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21-jul-26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l-BE" sz="1100" b="1" u="none" strike="noStrike">
                          <a:effectLst/>
                        </a:rPr>
                        <a:t>donderdag - 8u30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Zie boven  -  AB samen  //  C &amp; D afzonderlijk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15-aug-26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l-BE" sz="1100" b="1" u="none" strike="noStrike">
                          <a:effectLst/>
                        </a:rPr>
                        <a:t>GEEN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GEEN - Valt op een zaterdag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228987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nl-BE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Clubactiviteiten 2026</a:t>
                      </a:r>
                      <a:endParaRPr lang="nl-BE" sz="15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5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Info</a:t>
                      </a:r>
                      <a:endParaRPr lang="nl-BE" sz="15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20-21-22 Feb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Kledijverdeling</a:t>
                      </a:r>
                      <a:endParaRPr lang="nl-BE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Verdeling kledij + Drankje + Nieuwjaarschenkje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04/04 - 11/04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7-daagse Fietsstage 1</a:t>
                      </a:r>
                      <a:endParaRPr lang="nl-BE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u="none" strike="noStrike">
                          <a:effectLst/>
                        </a:rPr>
                        <a:t>MALLORCA Alcudia Spanje (iswm www.golazotravel.be) - info via KDM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18-apr-26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Amstel Gold Race</a:t>
                      </a:r>
                      <a:endParaRPr lang="nl-BE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Klassieker - Rally daags voor profs (info : Kurt DM - kurtdemoor1968@gmail.com)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18-apr-26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Gravel/MTB 1</a:t>
                      </a:r>
                      <a:endParaRPr lang="nl-BE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Gravel/MTB BAARDEGEM - 68km - Parcours, zie web www.wtctonneke.be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19-apr-26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GF Belgium (</a:t>
                      </a:r>
                      <a:r>
                        <a:rPr lang="nl-BE" sz="1100" b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Lac</a:t>
                      </a:r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DLH)</a:t>
                      </a:r>
                      <a:endParaRPr lang="nl-BE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u="none" strike="noStrike">
                          <a:effectLst/>
                        </a:rPr>
                        <a:t>GF BELGIUM Lacs de l’eau d’heure - info : www.granfondobelgium.com/nl_BE</a:t>
                      </a:r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25-apr-26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Zaterdagrally (Eke-Nazareth)</a:t>
                      </a:r>
                      <a:endParaRPr lang="nl-BE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DELIRIUM VELOTOUR - Mooi georganiseerde RALLY - www.deliriumvelotour.be of via Dave DM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03/05 - 10/05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7-daagse Fietsstage 2</a:t>
                      </a:r>
                      <a:endParaRPr lang="nl-BE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TOSCANE Italië (iswm www.detoeristbiking.be) - info via KDM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23-mei-26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Zaterdaguitstap 1</a:t>
                      </a:r>
                      <a:endParaRPr lang="nl-BE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ZEELAND Stavenisse (145km) - Uitgebreide bevoorrading - Toeristisch niveau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30-mei-26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Gravel/MTB 2</a:t>
                      </a:r>
                      <a:endParaRPr lang="nl-BE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Gravel/MTB DELIRIUM 1/2 - 90/106km - Parcours, zie web www.wtctonneke.be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07-jun-26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Groepsfoto club</a:t>
                      </a:r>
                      <a:endParaRPr lang="nl-BE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GROEPSFOTO leden en sponsors - Voor iedereen gratis exemplaar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13-jun-26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Zaterdaguitstap 2</a:t>
                      </a:r>
                      <a:endParaRPr lang="nl-BE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PISTE ROUBAIX (155km) - Vertrek Wetteren - Uitgebreide PASTA-Stop - Toeristisch niveau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20-jun-26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Gravel/MTB 3</a:t>
                      </a:r>
                      <a:endParaRPr lang="nl-BE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Gravel/MTB SCHELDELAND 1/2 - 74/116km - Parcours, zie web www.wtctonneke.be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21/06 - 28/06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solidFill>
                            <a:srgbClr val="FF0000"/>
                          </a:solidFill>
                          <a:effectLst/>
                        </a:rPr>
                        <a:t>7-daagse Fietsstage 3</a:t>
                      </a:r>
                      <a:endParaRPr lang="nl-BE" sz="11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ROSAS Spanje (iswm www.detoeristbiking.be) - info via KDM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11-jul-26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Gravel/MTB 4</a:t>
                      </a:r>
                      <a:endParaRPr lang="nl-BE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Gravel/MTB KOEWACHT sp Linies - 125km - Parcours, zie web www.wtctonneke.be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08-aug-26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Zaterdaguitstap 3</a:t>
                      </a:r>
                      <a:endParaRPr lang="nl-BE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WATERLOO (120km) - Vertrek Wetteren - uitgebreide bevoorrading - Toeristisch niveau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14-aug-26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solidFill>
                            <a:srgbClr val="FF0000"/>
                          </a:solidFill>
                          <a:effectLst/>
                        </a:rPr>
                        <a:t>Familie-Club-BBQ</a:t>
                      </a:r>
                      <a:endParaRPr lang="nl-BE" sz="11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Familie &amp; Club BBQ - Iedereen welkom !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22-aug-26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Gravel/MTB 5</a:t>
                      </a:r>
                      <a:endParaRPr lang="nl-BE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Gravel/MTB KEMPEN 1/2 - 100/150km - Parcours, zie web www.wtctonneke.be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04/09 - 11/09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solidFill>
                            <a:srgbClr val="FF0000"/>
                          </a:solidFill>
                          <a:effectLst/>
                        </a:rPr>
                        <a:t>7-daagse Fietsstage 4</a:t>
                      </a:r>
                      <a:endParaRPr lang="nl-BE" sz="11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u="none" strike="noStrike">
                          <a:effectLst/>
                        </a:rPr>
                        <a:t>RICCIONE Italie (iswm www.detoeristbiking.be) - info via KDM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19-sep-26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Gravel/MTB 6</a:t>
                      </a:r>
                      <a:endParaRPr lang="nl-BE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Gravel/MTB FESTIVE ZWALM 1/2/3 - 60/80/87km - Parcours, zie web www.wtctonneke.be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26/09 - 27/09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solidFill>
                            <a:srgbClr val="FF0000"/>
                          </a:solidFill>
                          <a:effectLst/>
                        </a:rPr>
                        <a:t>2-daagse uitstap</a:t>
                      </a:r>
                      <a:endParaRPr lang="nl-BE" sz="11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2-daagse uitstap GEEL - Thuisblijvers : rit volgens fietsprogramma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27-sep-26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GF </a:t>
                      </a:r>
                      <a:r>
                        <a:rPr lang="nl-BE" sz="1100" b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Picardie</a:t>
                      </a:r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(Fr)</a:t>
                      </a:r>
                      <a:endParaRPr lang="nl-BE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GF PICARDIE (66km/131km/165km) - info : https://cyclosportive-rondepicarde.fr/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04-okt-26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Start Winterprogramma</a:t>
                      </a:r>
                      <a:endParaRPr lang="nl-BE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Winterritten (6 mooie parcours om beurt) - in 2 à 3 groepen - elke zondag tot eind Feb27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04-okt-26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Kroegentocht</a:t>
                      </a:r>
                      <a:endParaRPr lang="nl-BE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KROEGENTOCHTJE met klein ontbijtje &amp; Frietjes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24-okt-26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MTB-/Gravel- &amp; Wandel</a:t>
                      </a:r>
                      <a:endParaRPr lang="nl-BE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effectLst/>
                        </a:rPr>
                        <a:t>MTB/Gravel &amp; Wandel &amp; Etentje - ZONIËNWOUD (Bosvoorde)</a:t>
                      </a:r>
                      <a:endParaRPr lang="nl-BE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11-nov-26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Hot-Dog-Herfstrit / Wandel</a:t>
                      </a:r>
                      <a:endParaRPr lang="nl-BE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>
                          <a:effectLst/>
                        </a:rPr>
                        <a:t>Hot-Dog-Herfstrit &amp; Wandeltocht - Na de rit GRATIS HOTDOGS (lokaal Tonneke)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28-nov-26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Ledenfeest</a:t>
                      </a:r>
                      <a:endParaRPr lang="nl-BE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Spetterend CLUBFEEST - RUBBENS (Wichelen) of SPARRENHOF (Smetlede) - Let's go !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  <a:tr h="16918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nl-BE" sz="1100" b="1" u="none" strike="noStrike">
                          <a:effectLst/>
                        </a:rPr>
                        <a:t>19-dec-26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MTB-/Gravel- &amp; Wandel</a:t>
                      </a:r>
                      <a:endParaRPr lang="nl-BE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u="none" strike="noStrike" dirty="0">
                          <a:effectLst/>
                        </a:rPr>
                        <a:t>MTB/Gravel &amp; Wandel &amp; Etentje - Grensland-Zeeland (Vertrek/aankomst in Oostburg)</a:t>
                      </a:r>
                      <a:endParaRPr lang="nl-BE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808" marR="4808" marT="4808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804313"/>
      </p:ext>
    </p:extLst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  Website : www.wtctonneke.be</a:t>
            </a:r>
            <a:r>
              <a:rPr lang="en-US" sz="2600" dirty="0"/>
              <a:t/>
            </a:r>
            <a:br>
              <a:rPr lang="en-US" sz="2600" dirty="0"/>
            </a:br>
            <a:endParaRPr lang="en-US" sz="2500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8720"/>
            <a:ext cx="9144000" cy="59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531358"/>
      </p:ext>
    </p:extLst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403462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 smtClean="0"/>
              <a:t>Fin. </a:t>
            </a:r>
            <a:r>
              <a:rPr lang="en-US" dirty="0" err="1"/>
              <a:t>analyse</a:t>
            </a:r>
            <a:endParaRPr lang="en-US" sz="2500" dirty="0"/>
          </a:p>
        </p:txBody>
      </p:sp>
      <p:pic>
        <p:nvPicPr>
          <p:cNvPr id="6" name="8518FC01-464D-4DBF-8F01-5FA20CE0E974" descr="cid:52F4CF54-B760-4CAE-A053-B06E06FD397E@home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0"/>
            <a:ext cx="4644008" cy="144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705134"/>
              </p:ext>
            </p:extLst>
          </p:nvPr>
        </p:nvGraphicFramePr>
        <p:xfrm>
          <a:off x="1" y="1340768"/>
          <a:ext cx="9143999" cy="5517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04691809"/>
      </p:ext>
    </p:extLst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403462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 err="1" smtClean="0"/>
              <a:t>Clubstatistiek</a:t>
            </a:r>
            <a:r>
              <a:rPr lang="en-US" dirty="0" smtClean="0"/>
              <a:t> 1</a:t>
            </a:r>
            <a:endParaRPr lang="en-US" sz="2500" dirty="0"/>
          </a:p>
        </p:txBody>
      </p:sp>
      <p:pic>
        <p:nvPicPr>
          <p:cNvPr id="6" name="8518FC01-464D-4DBF-8F01-5FA20CE0E974" descr="cid:52F4CF54-B760-4CAE-A053-B06E06FD397E@home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0"/>
            <a:ext cx="4644008" cy="144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68760"/>
            <a:ext cx="9144000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405817"/>
      </p:ext>
    </p:extLst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403462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 err="1" smtClean="0"/>
              <a:t>Clubstatistiek</a:t>
            </a:r>
            <a:r>
              <a:rPr lang="en-US" dirty="0" smtClean="0"/>
              <a:t> 2</a:t>
            </a:r>
            <a:endParaRPr lang="en-US" sz="2500" dirty="0"/>
          </a:p>
        </p:txBody>
      </p:sp>
      <p:pic>
        <p:nvPicPr>
          <p:cNvPr id="6" name="8518FC01-464D-4DBF-8F01-5FA20CE0E974" descr="cid:52F4CF54-B760-4CAE-A053-B06E06FD397E@home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0"/>
            <a:ext cx="4644008" cy="144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vak 4"/>
          <p:cNvSpPr txBox="1"/>
          <p:nvPr/>
        </p:nvSpPr>
        <p:spPr>
          <a:xfrm>
            <a:off x="0" y="649599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/>
              <a:t>C</a:t>
            </a:r>
            <a:r>
              <a:rPr lang="nl-BE" b="1" dirty="0" smtClean="0"/>
              <a:t>at2</a:t>
            </a:r>
            <a:r>
              <a:rPr lang="nl-BE" dirty="0" smtClean="0"/>
              <a:t> = 20-30j – </a:t>
            </a:r>
            <a:r>
              <a:rPr lang="nl-BE" b="1" dirty="0"/>
              <a:t>C</a:t>
            </a:r>
            <a:r>
              <a:rPr lang="nl-BE" b="1" dirty="0" smtClean="0"/>
              <a:t>at3</a:t>
            </a:r>
            <a:r>
              <a:rPr lang="nl-BE" dirty="0" smtClean="0"/>
              <a:t> = 30-40j – </a:t>
            </a:r>
            <a:r>
              <a:rPr lang="nl-BE" b="1" dirty="0"/>
              <a:t>C</a:t>
            </a:r>
            <a:r>
              <a:rPr lang="nl-BE" b="1" dirty="0" smtClean="0"/>
              <a:t>at4</a:t>
            </a:r>
            <a:r>
              <a:rPr lang="nl-BE" dirty="0" smtClean="0"/>
              <a:t> = 40-50j – </a:t>
            </a:r>
            <a:r>
              <a:rPr lang="nl-BE" b="1" dirty="0"/>
              <a:t>C</a:t>
            </a:r>
            <a:r>
              <a:rPr lang="nl-BE" b="1" dirty="0" smtClean="0"/>
              <a:t>at5</a:t>
            </a:r>
            <a:r>
              <a:rPr lang="nl-BE" dirty="0" smtClean="0"/>
              <a:t> = 50-60j – </a:t>
            </a:r>
            <a:r>
              <a:rPr lang="nl-BE" b="1" dirty="0"/>
              <a:t>C</a:t>
            </a:r>
            <a:r>
              <a:rPr lang="nl-BE" b="1" dirty="0" smtClean="0"/>
              <a:t>at6</a:t>
            </a:r>
            <a:r>
              <a:rPr lang="nl-BE" dirty="0" smtClean="0"/>
              <a:t> = 60-70j – </a:t>
            </a:r>
            <a:r>
              <a:rPr lang="nl-BE" b="1" dirty="0"/>
              <a:t>C</a:t>
            </a:r>
            <a:r>
              <a:rPr lang="nl-BE" b="1" dirty="0" smtClean="0"/>
              <a:t>at7</a:t>
            </a:r>
            <a:r>
              <a:rPr lang="nl-BE" dirty="0" smtClean="0"/>
              <a:t> =70j &amp; ouder</a:t>
            </a:r>
            <a:endParaRPr lang="nl-BE" dirty="0"/>
          </a:p>
        </p:txBody>
      </p:sp>
      <p:graphicFrame>
        <p:nvGraphicFramePr>
          <p:cNvPr id="7" name="Grafiek 6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7656CB5C-76F4-4192-9073-6EF7298460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1442294"/>
              </p:ext>
            </p:extLst>
          </p:nvPr>
        </p:nvGraphicFramePr>
        <p:xfrm>
          <a:off x="0" y="1273439"/>
          <a:ext cx="9144000" cy="5222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497168126"/>
      </p:ext>
    </p:extLst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122994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000" dirty="0"/>
              <a:t>EIND</a:t>
            </a:r>
            <a:br>
              <a:rPr lang="en-US" sz="3000" dirty="0"/>
            </a:br>
            <a:r>
              <a:rPr lang="en-US" sz="3000" dirty="0"/>
              <a:t>SEPTEMBER</a:t>
            </a:r>
            <a:br>
              <a:rPr lang="en-US" sz="3000" dirty="0"/>
            </a:br>
            <a:r>
              <a:rPr lang="en-US" sz="3000" dirty="0"/>
              <a:t> </a:t>
            </a:r>
            <a:r>
              <a:rPr lang="en-US" sz="3000" dirty="0" smtClean="0"/>
              <a:t>2026</a:t>
            </a:r>
            <a:endParaRPr lang="en-US" sz="3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1527546"/>
            <a:ext cx="2771800" cy="5285830"/>
          </a:xfrm>
        </p:spPr>
        <p:txBody>
          <a:bodyPr>
            <a:normAutofit lnSpcReduction="10000"/>
          </a:bodyPr>
          <a:lstStyle/>
          <a:p>
            <a:pPr marL="118872" indent="0" algn="ctr">
              <a:buNone/>
            </a:pPr>
            <a:r>
              <a:rPr lang="en-US" sz="2600" b="1" dirty="0" err="1">
                <a:solidFill>
                  <a:srgbClr val="FF0000"/>
                </a:solidFill>
                <a:sym typeface="Wingdings" pitchFamily="2" charset="2"/>
              </a:rPr>
              <a:t>Afsluiter</a:t>
            </a:r>
            <a:r>
              <a:rPr lang="en-US" sz="2600" b="1" dirty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sym typeface="Wingdings" pitchFamily="2" charset="2"/>
              </a:rPr>
              <a:t>seizoen</a:t>
            </a:r>
            <a:endParaRPr lang="en-US" sz="2600" b="1" dirty="0">
              <a:solidFill>
                <a:srgbClr val="FF0000"/>
              </a:solidFill>
              <a:sym typeface="Wingdings" pitchFamily="2" charset="2"/>
            </a:endParaRPr>
          </a:p>
          <a:p>
            <a:pPr marL="118872"/>
            <a:r>
              <a:rPr lang="en-US" sz="2500" b="1" u="sng" dirty="0" err="1"/>
              <a:t>Wanneer</a:t>
            </a:r>
            <a:endParaRPr lang="en-US" sz="2500" b="1" u="sng" dirty="0"/>
          </a:p>
          <a:p>
            <a:pPr marL="118872"/>
            <a:r>
              <a:rPr lang="en-US" sz="1700" dirty="0" err="1"/>
              <a:t>Eind</a:t>
            </a:r>
            <a:r>
              <a:rPr lang="en-US" sz="1700" dirty="0"/>
              <a:t> </a:t>
            </a:r>
            <a:r>
              <a:rPr lang="en-US" sz="1700" dirty="0" smtClean="0"/>
              <a:t>Sep26 </a:t>
            </a:r>
            <a:r>
              <a:rPr lang="en-US" sz="1700" dirty="0"/>
              <a:t>: </a:t>
            </a:r>
          </a:p>
          <a:p>
            <a:pPr marL="118872"/>
            <a:r>
              <a:rPr lang="en-US" sz="1700" dirty="0" err="1"/>
              <a:t>za</a:t>
            </a:r>
            <a:r>
              <a:rPr lang="en-US" sz="1700" dirty="0"/>
              <a:t> </a:t>
            </a:r>
            <a:r>
              <a:rPr lang="en-US" sz="1700" dirty="0" smtClean="0"/>
              <a:t>26/09 </a:t>
            </a:r>
            <a:r>
              <a:rPr lang="en-US" sz="1700" dirty="0"/>
              <a:t>– zo </a:t>
            </a:r>
            <a:r>
              <a:rPr lang="en-US" sz="1700" dirty="0" smtClean="0"/>
              <a:t>27/09</a:t>
            </a:r>
            <a:endParaRPr lang="en-US" sz="1700" dirty="0"/>
          </a:p>
          <a:p>
            <a:pPr marL="118872"/>
            <a:endParaRPr lang="en-US" b="1" u="sng" dirty="0"/>
          </a:p>
          <a:p>
            <a:pPr marL="118872"/>
            <a:r>
              <a:rPr lang="en-US" sz="2500" b="1" u="sng" dirty="0" err="1"/>
              <a:t>Waarheen</a:t>
            </a:r>
            <a:r>
              <a:rPr lang="en-US" sz="2500" b="1" dirty="0"/>
              <a:t> ?</a:t>
            </a:r>
            <a:endParaRPr lang="en-US" sz="2500" dirty="0">
              <a:sym typeface="Wingdings" pitchFamily="2" charset="2"/>
            </a:endParaRPr>
          </a:p>
          <a:p>
            <a:pPr marL="118872"/>
            <a:r>
              <a:rPr lang="en-US" sz="2200" b="1" dirty="0" smtClean="0"/>
              <a:t>GEEL</a:t>
            </a:r>
            <a:endParaRPr lang="en-US" sz="2200" dirty="0"/>
          </a:p>
          <a:p>
            <a:pPr marL="118872"/>
            <a:r>
              <a:rPr lang="en-US" sz="2200" u="sng" dirty="0"/>
              <a:t>Hotel</a:t>
            </a:r>
            <a:r>
              <a:rPr lang="en-US" sz="2200" dirty="0"/>
              <a:t> :</a:t>
            </a:r>
          </a:p>
          <a:p>
            <a:pPr marL="461772" indent="-342900">
              <a:buFont typeface="Arial" panose="020B0604020202020204" pitchFamily="34" charset="0"/>
              <a:buChar char="•"/>
            </a:pPr>
            <a:r>
              <a:rPr lang="en-US" sz="2200" dirty="0"/>
              <a:t>Max 45 </a:t>
            </a:r>
            <a:r>
              <a:rPr lang="en-US" sz="2200" dirty="0" err="1"/>
              <a:t>pers</a:t>
            </a:r>
            <a:endParaRPr lang="en-US" sz="2200" dirty="0"/>
          </a:p>
          <a:p>
            <a:pPr marL="461772" indent="-342900">
              <a:buFont typeface="Arial" panose="020B0604020202020204" pitchFamily="34" charset="0"/>
              <a:buChar char="•"/>
            </a:pPr>
            <a:r>
              <a:rPr lang="en-US" sz="2200" dirty="0" err="1"/>
              <a:t>Fietsstalling</a:t>
            </a:r>
            <a:endParaRPr lang="en-US" sz="2200" dirty="0"/>
          </a:p>
          <a:p>
            <a:pPr marL="461772" indent="-342900">
              <a:buFont typeface="Arial" panose="020B0604020202020204" pitchFamily="34" charset="0"/>
              <a:buChar char="•"/>
            </a:pPr>
            <a:r>
              <a:rPr lang="en-US" sz="2200" dirty="0"/>
              <a:t>Diner</a:t>
            </a:r>
          </a:p>
          <a:p>
            <a:pPr marL="118872"/>
            <a:endParaRPr lang="en-US" sz="2200" dirty="0"/>
          </a:p>
          <a:p>
            <a:pPr marL="118872"/>
            <a:r>
              <a:rPr lang="nl-BE" sz="2200" b="1" u="sng" dirty="0"/>
              <a:t>Afstand</a:t>
            </a:r>
          </a:p>
          <a:p>
            <a:pPr marL="118872"/>
            <a:r>
              <a:rPr lang="nl-BE" sz="2200" u="sng" dirty="0"/>
              <a:t>Heen</a:t>
            </a:r>
            <a:r>
              <a:rPr lang="nl-BE" sz="2200" dirty="0"/>
              <a:t>: </a:t>
            </a:r>
            <a:r>
              <a:rPr lang="nl-BE" sz="2200" dirty="0" smtClean="0"/>
              <a:t>135km </a:t>
            </a:r>
            <a:r>
              <a:rPr lang="nl-BE" sz="2200" dirty="0"/>
              <a:t>- </a:t>
            </a:r>
            <a:r>
              <a:rPr lang="en-US" sz="1800" dirty="0"/>
              <a:t>Stop : </a:t>
            </a:r>
            <a:r>
              <a:rPr lang="en-US" sz="1800" dirty="0" err="1"/>
              <a:t>na</a:t>
            </a:r>
            <a:r>
              <a:rPr lang="en-US" sz="1800" dirty="0"/>
              <a:t> +/- 95 km</a:t>
            </a:r>
          </a:p>
          <a:p>
            <a:pPr marL="118872"/>
            <a:endParaRPr lang="en-US" sz="1800" dirty="0"/>
          </a:p>
          <a:p>
            <a:pPr marL="118872"/>
            <a:r>
              <a:rPr lang="nl-BE" sz="2200" u="sng" dirty="0"/>
              <a:t>Retour</a:t>
            </a:r>
            <a:r>
              <a:rPr lang="nl-BE" sz="2200" b="1" dirty="0"/>
              <a:t> : </a:t>
            </a:r>
            <a:r>
              <a:rPr lang="nl-BE" sz="2200" dirty="0"/>
              <a:t>+/- </a:t>
            </a:r>
            <a:r>
              <a:rPr lang="nl-BE" sz="2200" dirty="0" smtClean="0"/>
              <a:t>115km</a:t>
            </a:r>
            <a:endParaRPr lang="en-US" sz="2200" dirty="0"/>
          </a:p>
        </p:txBody>
      </p:sp>
      <p:sp>
        <p:nvSpPr>
          <p:cNvPr id="3" name="AutoShape 4" descr="http://static.skynetblogs.be/media/145463/dyn007_original_363_235_jpeg_2649122_4d0a7c11657f4e8a8c17f386d40d9e18.jpg"/>
          <p:cNvSpPr>
            <a:spLocks noChangeAspect="1" noChangeArrowheads="1"/>
          </p:cNvSpPr>
          <p:nvPr/>
        </p:nvSpPr>
        <p:spPr bwMode="auto">
          <a:xfrm>
            <a:off x="88356" y="395699"/>
            <a:ext cx="3457575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sp>
        <p:nvSpPr>
          <p:cNvPr id="16" name="Tekstvak 15"/>
          <p:cNvSpPr txBox="1"/>
          <p:nvPr/>
        </p:nvSpPr>
        <p:spPr>
          <a:xfrm>
            <a:off x="8388424" y="155448"/>
            <a:ext cx="108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/>
              <a:t> 2016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2765978" y="43494"/>
            <a:ext cx="1828642" cy="1341898"/>
          </a:xfrm>
          <a:prstGeom prst="rect">
            <a:avLst/>
          </a:prstGeom>
        </p:spPr>
        <p:txBody>
          <a:bodyPr vert="horz" lIns="73152" rIns="45720" bIns="0" rtlCol="0" anchor="b">
            <a:normAutofit lnSpcReduction="10000"/>
            <a:scene3d>
              <a:camera prst="orthographicFront"/>
              <a:lightRig rig="threePt" dir="t">
                <a:rot lat="0" lon="0" rev="4800000"/>
              </a:lightRig>
            </a:scene3d>
            <a:sp3d prstMaterial="matte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2000" b="0" kern="120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3000" u="sng" dirty="0" smtClean="0"/>
              <a:t>GEEL</a:t>
            </a:r>
            <a:endParaRPr lang="en-US" sz="3000" u="sng" dirty="0"/>
          </a:p>
          <a:p>
            <a:pPr algn="ctr"/>
            <a:r>
              <a:rPr lang="en-US" sz="3000" dirty="0"/>
              <a:t>(</a:t>
            </a:r>
            <a:r>
              <a:rPr lang="en-US" sz="3000" dirty="0" err="1"/>
              <a:t>ovbh</a:t>
            </a:r>
            <a:r>
              <a:rPr lang="en-US" sz="3000" dirty="0"/>
              <a:t>)</a:t>
            </a:r>
            <a:br>
              <a:rPr lang="en-US" sz="3000" dirty="0"/>
            </a:br>
            <a:r>
              <a:rPr lang="en-US" sz="3000" dirty="0"/>
              <a:t> </a:t>
            </a:r>
          </a:p>
        </p:txBody>
      </p:sp>
      <p:sp>
        <p:nvSpPr>
          <p:cNvPr id="20" name="AutoShape 2" descr="Afbeeldingsresultaat voor UITGAAN leuven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sp>
        <p:nvSpPr>
          <p:cNvPr id="7" name="AutoShape 6" descr="Afbeeldingsresultaat voor bred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9" name="8518FC01-464D-4DBF-8F01-5FA20CE0E974" descr="cid:52F4CF54-B760-4CAE-A053-B06E06FD397E@home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0"/>
            <a:ext cx="4644008" cy="144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142" y="4725144"/>
            <a:ext cx="3291858" cy="2132856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978" y="1413182"/>
            <a:ext cx="6252022" cy="4168014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978" y="5082690"/>
            <a:ext cx="3048174" cy="17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345818"/>
      </p:ext>
    </p:extLst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403462"/>
          </a:xfrm>
        </p:spPr>
        <p:txBody>
          <a:bodyPr>
            <a:normAutofit/>
          </a:bodyPr>
          <a:lstStyle/>
          <a:p>
            <a:r>
              <a:rPr lang="nl-BE" sz="3900" dirty="0"/>
              <a:t>	 ALL-TIME</a:t>
            </a:r>
            <a:br>
              <a:rPr lang="nl-BE" sz="3900" dirty="0"/>
            </a:br>
            <a:r>
              <a:rPr lang="nl-BE" sz="3900" dirty="0"/>
              <a:t> </a:t>
            </a:r>
            <a:r>
              <a:rPr lang="nl-BE" sz="4000" dirty="0"/>
              <a:t>RANKING </a:t>
            </a:r>
            <a:r>
              <a:rPr lang="nl-BE" sz="3300" dirty="0" smtClean="0"/>
              <a:t>2005-2025</a:t>
            </a:r>
            <a:endParaRPr lang="en-US" sz="3300" dirty="0"/>
          </a:p>
        </p:txBody>
      </p:sp>
      <p:pic>
        <p:nvPicPr>
          <p:cNvPr id="7" name="8518FC01-464D-4DBF-8F01-5FA20CE0E974" descr="cid:52F4CF54-B760-4CAE-A053-B06E06FD397E@home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0"/>
            <a:ext cx="4644008" cy="144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879375"/>
              </p:ext>
            </p:extLst>
          </p:nvPr>
        </p:nvGraphicFramePr>
        <p:xfrm>
          <a:off x="0" y="1340768"/>
          <a:ext cx="9144006" cy="5517231"/>
        </p:xfrm>
        <a:graphic>
          <a:graphicData uri="http://schemas.openxmlformats.org/drawingml/2006/table">
            <a:tbl>
              <a:tblPr/>
              <a:tblGrid>
                <a:gridCol w="258880"/>
                <a:gridCol w="1479312"/>
                <a:gridCol w="305107"/>
                <a:gridCol w="305107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</a:tblGrid>
              <a:tr h="278283">
                <a:tc gridSpan="25"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ALL-TIME RANKING - Sum of tracks  2005 - 2025  (405 </a:t>
                      </a:r>
                      <a:r>
                        <a:rPr lang="en-US" sz="17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deelnemers</a:t>
                      </a:r>
                      <a:r>
                        <a:rPr lang="en-US" sz="17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01498">
                <a:tc>
                  <a:txBody>
                    <a:bodyPr/>
                    <a:lstStyle/>
                    <a:p>
                      <a:pPr algn="ctr" fontAlgn="b"/>
                      <a:r>
                        <a:rPr lang="nl-BE" sz="1150" b="1" i="0" u="none" strike="noStrike" dirty="0">
                          <a:effectLst/>
                          <a:latin typeface="Arial" panose="020B0604020202020204" pitchFamily="34" charset="0"/>
                        </a:rPr>
                        <a:t>#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150" b="1" i="0" u="none" strike="noStrike" dirty="0">
                          <a:effectLst/>
                          <a:latin typeface="Arial" panose="020B0604020202020204" pitchFamily="34" charset="0"/>
                        </a:rPr>
                        <a:t>Naam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150" b="1" i="0" u="none" strike="noStrike" dirty="0">
                          <a:effectLst/>
                          <a:latin typeface="Arial" panose="020B0604020202020204" pitchFamily="34" charset="0"/>
                        </a:rPr>
                        <a:t>Tot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150" b="1" i="0" u="none" strike="noStrike">
                          <a:effectLst/>
                          <a:latin typeface="Arial" panose="020B0604020202020204" pitchFamily="34" charset="0"/>
                        </a:rPr>
                        <a:t>Avg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2012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2010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2009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2008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2007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2006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2005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De Moor Kris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492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23,4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De Winne Johnny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489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23,3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De Mil Marc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438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20,9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Goossens Joseph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22,4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Wettinck Wim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25,1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Pauwels Marc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19,6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Cornelis Jan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389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19,5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De Vriendt Rudy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376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17,9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Hullaert Alain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373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19,6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Vanderstuyft Freddy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16,6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Abraham Jo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23,1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De Veirman Michaël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16,4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De Vriendt Dirk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24,5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Colpaert Kristof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21,9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Van Bever Romain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26,9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Heirman Franky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15,2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Willems Rita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18,8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Vergote Lindsey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24,8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Van Overmeire Danny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26,6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Becque Bjorn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15,3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Deltour Didier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291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26,5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Beurms Luc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Dierick Johan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18,7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Remmery Luc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98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De Winter Kris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19,6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31868"/>
      </p:ext>
    </p:extLst>
  </p:cSld>
  <p:clrMapOvr>
    <a:masterClrMapping/>
  </p:clrMapOvr>
  <p:transition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403462"/>
          </a:xfrm>
        </p:spPr>
        <p:txBody>
          <a:bodyPr>
            <a:normAutofit/>
          </a:bodyPr>
          <a:lstStyle/>
          <a:p>
            <a:r>
              <a:rPr lang="nl-BE" sz="3900" dirty="0"/>
              <a:t>	 ALL-TIME</a:t>
            </a:r>
            <a:br>
              <a:rPr lang="nl-BE" sz="3900" dirty="0"/>
            </a:br>
            <a:r>
              <a:rPr lang="nl-BE" sz="3900" dirty="0"/>
              <a:t>   </a:t>
            </a:r>
            <a:r>
              <a:rPr lang="nl-BE" sz="4000" dirty="0" err="1"/>
              <a:t>Average</a:t>
            </a:r>
            <a:r>
              <a:rPr lang="nl-BE" sz="4000" dirty="0"/>
              <a:t> </a:t>
            </a:r>
            <a:r>
              <a:rPr lang="nl-BE" sz="3300" dirty="0" smtClean="0"/>
              <a:t>2005-2025</a:t>
            </a:r>
            <a:endParaRPr lang="en-US" sz="3300" dirty="0"/>
          </a:p>
        </p:txBody>
      </p:sp>
      <p:pic>
        <p:nvPicPr>
          <p:cNvPr id="7" name="8518FC01-464D-4DBF-8F01-5FA20CE0E974" descr="cid:52F4CF54-B760-4CAE-A053-B06E06FD397E@home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0"/>
            <a:ext cx="4644008" cy="144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297850"/>
              </p:ext>
            </p:extLst>
          </p:nvPr>
        </p:nvGraphicFramePr>
        <p:xfrm>
          <a:off x="-9" y="1368798"/>
          <a:ext cx="9138264" cy="5489202"/>
        </p:xfrm>
        <a:graphic>
          <a:graphicData uri="http://schemas.openxmlformats.org/drawingml/2006/table">
            <a:tbl>
              <a:tblPr/>
              <a:tblGrid>
                <a:gridCol w="258717"/>
                <a:gridCol w="1478380"/>
                <a:gridCol w="304915"/>
                <a:gridCol w="304915"/>
                <a:gridCol w="323397"/>
                <a:gridCol w="323397"/>
                <a:gridCol w="323397"/>
                <a:gridCol w="323397"/>
                <a:gridCol w="323397"/>
                <a:gridCol w="323397"/>
                <a:gridCol w="323397"/>
                <a:gridCol w="323397"/>
                <a:gridCol w="323397"/>
                <a:gridCol w="323397"/>
                <a:gridCol w="323397"/>
                <a:gridCol w="323397"/>
                <a:gridCol w="323397"/>
                <a:gridCol w="323397"/>
                <a:gridCol w="323397"/>
                <a:gridCol w="323397"/>
                <a:gridCol w="323397"/>
                <a:gridCol w="323397"/>
                <a:gridCol w="323397"/>
                <a:gridCol w="323397"/>
                <a:gridCol w="323397"/>
              </a:tblGrid>
              <a:tr h="291178">
                <a:tc gridSpan="25"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ALL-TIME RANKING - Track-Average  2005 - 2025 (405 </a:t>
                      </a:r>
                      <a:r>
                        <a:rPr lang="en-US" sz="17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deelnemers</a:t>
                      </a:r>
                      <a:r>
                        <a:rPr lang="en-US" sz="17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99924">
                <a:tc>
                  <a:txBody>
                    <a:bodyPr/>
                    <a:lstStyle/>
                    <a:p>
                      <a:pPr algn="ctr" fontAlgn="b"/>
                      <a:r>
                        <a:rPr lang="nl-BE" sz="1150" b="1" i="0" u="none" strike="noStrike" dirty="0">
                          <a:effectLst/>
                          <a:latin typeface="Arial" panose="020B0604020202020204" pitchFamily="34" charset="0"/>
                        </a:rPr>
                        <a:t>#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150" b="1" i="0" u="none" strike="noStrike">
                          <a:effectLst/>
                          <a:latin typeface="Arial" panose="020B0604020202020204" pitchFamily="34" charset="0"/>
                        </a:rPr>
                        <a:t>Naam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150" b="1" i="0" u="none" strike="noStrike">
                          <a:effectLst/>
                          <a:latin typeface="Arial" panose="020B0604020202020204" pitchFamily="34" charset="0"/>
                        </a:rPr>
                        <a:t>Tot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150" b="1" i="0" u="none" strike="noStrike">
                          <a:effectLst/>
                          <a:latin typeface="Arial" panose="020B0604020202020204" pitchFamily="34" charset="0"/>
                        </a:rPr>
                        <a:t>Avg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2012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2010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2009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2008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2007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2006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2005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Mertens Tom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78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39,0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Martens Gino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76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38,0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Van Bever Romain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26,9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Goossens Jean-Pierre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26,9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Van Overmeire Danny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26,6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Vervondel Marc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26,6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Deltour Didier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26,5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Sonneville Marc (vw)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26,3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Wettinck Wim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25,1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Remmery Luc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De Backer Dirk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Vergote Lindsey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24,8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De Weirdt Kurt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24,5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De Vriendt Dirk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24,5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Beurms Luc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Herreman Cedric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72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De Smet Johan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23,9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De Moor Kris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492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23,4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De Winne Johnny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489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23,3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De Clercq Gustaaf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23,2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Abraham Jo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23,1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De Pauw Rudy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Saey Johan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De Vuyst Bart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22,8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2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De Sloover Bart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158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22,6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2479544"/>
      </p:ext>
    </p:extLst>
  </p:cSld>
  <p:clrMapOvr>
    <a:masterClrMapping/>
  </p:clrMapOvr>
  <p:transition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403462"/>
          </a:xfrm>
        </p:spPr>
        <p:txBody>
          <a:bodyPr>
            <a:normAutofit/>
          </a:bodyPr>
          <a:lstStyle/>
          <a:p>
            <a:r>
              <a:rPr lang="nl-BE" sz="3900" dirty="0"/>
              <a:t>	ALL-TIME</a:t>
            </a:r>
            <a:br>
              <a:rPr lang="nl-BE" sz="3900" dirty="0"/>
            </a:br>
            <a:r>
              <a:rPr lang="nl-BE" sz="3900" dirty="0"/>
              <a:t>  </a:t>
            </a:r>
            <a:r>
              <a:rPr lang="nl-BE" sz="3200" dirty="0"/>
              <a:t>5Y-Average </a:t>
            </a:r>
            <a:r>
              <a:rPr lang="nl-BE" sz="3200" dirty="0" smtClean="0"/>
              <a:t>2005-2025</a:t>
            </a:r>
            <a:endParaRPr lang="en-US" sz="3200" dirty="0"/>
          </a:p>
        </p:txBody>
      </p:sp>
      <p:pic>
        <p:nvPicPr>
          <p:cNvPr id="7" name="8518FC01-464D-4DBF-8F01-5FA20CE0E974" descr="cid:52F4CF54-B760-4CAE-A053-B06E06FD397E@home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0"/>
            <a:ext cx="4644008" cy="144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555821"/>
              </p:ext>
            </p:extLst>
          </p:nvPr>
        </p:nvGraphicFramePr>
        <p:xfrm>
          <a:off x="0" y="1446355"/>
          <a:ext cx="9144006" cy="5411644"/>
        </p:xfrm>
        <a:graphic>
          <a:graphicData uri="http://schemas.openxmlformats.org/drawingml/2006/table">
            <a:tbl>
              <a:tblPr/>
              <a:tblGrid>
                <a:gridCol w="258880"/>
                <a:gridCol w="1479312"/>
                <a:gridCol w="305107"/>
                <a:gridCol w="305107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</a:tblGrid>
              <a:tr h="284340">
                <a:tc gridSpan="25"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ALL-TIME RANKING - 5Y Track-Average  2005 - 2025 (405 </a:t>
                      </a:r>
                      <a:r>
                        <a:rPr lang="en-US" sz="17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deelnemers</a:t>
                      </a:r>
                      <a:r>
                        <a:rPr lang="en-US" sz="17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97204">
                <a:tc>
                  <a:txBody>
                    <a:bodyPr/>
                    <a:lstStyle/>
                    <a:p>
                      <a:pPr algn="ctr" fontAlgn="b"/>
                      <a:r>
                        <a:rPr lang="nl-BE" sz="1150" b="1" i="0" u="none" strike="noStrike" dirty="0">
                          <a:effectLst/>
                          <a:latin typeface="Arial" panose="020B0604020202020204" pitchFamily="34" charset="0"/>
                        </a:rPr>
                        <a:t>#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150" b="1" i="0" u="none" strike="noStrike">
                          <a:effectLst/>
                          <a:latin typeface="Arial" panose="020B0604020202020204" pitchFamily="34" charset="0"/>
                        </a:rPr>
                        <a:t>Naam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150" b="1" i="0" u="none" strike="noStrike">
                          <a:effectLst/>
                          <a:latin typeface="Arial" panose="020B0604020202020204" pitchFamily="34" charset="0"/>
                        </a:rPr>
                        <a:t>Tot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150" b="1" i="0" u="none" strike="noStrike">
                          <a:effectLst/>
                          <a:latin typeface="Arial" panose="020B0604020202020204" pitchFamily="34" charset="0"/>
                        </a:rPr>
                        <a:t>Avg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2012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2010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2009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2008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2007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2006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2005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Mertens Tom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78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39,0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Martens Gino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76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38,0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Van Bever Romain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31,6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Wettinck Wim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30,8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De Mil Marc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438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29,4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Vervondel Marc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29,3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Remmery Luc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29,2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De Veirman Michaël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Deltour Didier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28,8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Van Overmeire Danny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28,6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De Moor Kris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492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28,4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Beurms Luc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Roegies Carl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27,8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De Brauwer Lesley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26,8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Hullaert Alain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373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26,4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De Smet Johan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24,4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Heirman Franky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24,2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Sonneville Marc (vw)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Herreman Cedric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72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Pauwels Marc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Abraham Jo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23,8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Elaut Peter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23,8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Verlee Frank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23,8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De Sloover Bart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158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23,2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204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Saey Johan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3604951"/>
      </p:ext>
    </p:extLst>
  </p:cSld>
  <p:clrMapOvr>
    <a:masterClrMapping/>
  </p:clrMapOvr>
  <p:transition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403462"/>
          </a:xfrm>
        </p:spPr>
        <p:txBody>
          <a:bodyPr>
            <a:normAutofit/>
          </a:bodyPr>
          <a:lstStyle/>
          <a:p>
            <a:r>
              <a:rPr lang="nl-BE" sz="3900" dirty="0"/>
              <a:t>	  ALL-TIME</a:t>
            </a:r>
            <a:br>
              <a:rPr lang="nl-BE" sz="3900" dirty="0"/>
            </a:br>
            <a:r>
              <a:rPr lang="nl-BE" sz="3900" dirty="0"/>
              <a:t>  </a:t>
            </a:r>
            <a:r>
              <a:rPr lang="nl-BE" sz="3200" dirty="0"/>
              <a:t>3Y-Average </a:t>
            </a:r>
            <a:r>
              <a:rPr lang="nl-BE" sz="3200" dirty="0" smtClean="0"/>
              <a:t>2005-2025</a:t>
            </a:r>
            <a:endParaRPr lang="en-US" sz="3200" dirty="0"/>
          </a:p>
        </p:txBody>
      </p:sp>
      <p:pic>
        <p:nvPicPr>
          <p:cNvPr id="7" name="8518FC01-464D-4DBF-8F01-5FA20CE0E974" descr="cid:52F4CF54-B760-4CAE-A053-B06E06FD397E@home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0"/>
            <a:ext cx="4644008" cy="144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168672"/>
              </p:ext>
            </p:extLst>
          </p:nvPr>
        </p:nvGraphicFramePr>
        <p:xfrm>
          <a:off x="0" y="1422373"/>
          <a:ext cx="9144006" cy="5435633"/>
        </p:xfrm>
        <a:graphic>
          <a:graphicData uri="http://schemas.openxmlformats.org/drawingml/2006/table">
            <a:tbl>
              <a:tblPr/>
              <a:tblGrid>
                <a:gridCol w="258880"/>
                <a:gridCol w="1479312"/>
                <a:gridCol w="305107"/>
                <a:gridCol w="305107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  <a:gridCol w="323600"/>
              </a:tblGrid>
              <a:tr h="296213">
                <a:tc gridSpan="25"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ALL-TIME RANKING - 3Y Track-Average  2005 - 2025 (405 </a:t>
                      </a:r>
                      <a:r>
                        <a:rPr lang="en-US" sz="17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deelnemers</a:t>
                      </a:r>
                      <a:r>
                        <a:rPr lang="en-US" sz="17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97670">
                <a:tc>
                  <a:txBody>
                    <a:bodyPr/>
                    <a:lstStyle/>
                    <a:p>
                      <a:pPr algn="ctr" fontAlgn="b"/>
                      <a:r>
                        <a:rPr lang="nl-BE" sz="1150" b="1" i="0" u="none" strike="noStrike" dirty="0">
                          <a:effectLst/>
                          <a:latin typeface="Arial" panose="020B0604020202020204" pitchFamily="34" charset="0"/>
                        </a:rPr>
                        <a:t>#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150" b="1" i="0" u="none" strike="noStrike">
                          <a:effectLst/>
                          <a:latin typeface="Arial" panose="020B0604020202020204" pitchFamily="34" charset="0"/>
                        </a:rPr>
                        <a:t>Naam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150" b="1" i="0" u="none" strike="noStrike">
                          <a:effectLst/>
                          <a:latin typeface="Arial" panose="020B0604020202020204" pitchFamily="34" charset="0"/>
                        </a:rPr>
                        <a:t>Tot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150" b="1" i="0" u="none" strike="noStrike">
                          <a:effectLst/>
                          <a:latin typeface="Arial" panose="020B0604020202020204" pitchFamily="34" charset="0"/>
                        </a:rPr>
                        <a:t>Avg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2012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>
                          <a:effectLst/>
                          <a:latin typeface="Arial" panose="020B0604020202020204" pitchFamily="34" charset="0"/>
                        </a:rPr>
                        <a:t>2011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2010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2009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2008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2007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2006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000" b="1" i="0" u="none" strike="noStrike" dirty="0">
                          <a:effectLst/>
                          <a:latin typeface="Arial" panose="020B0604020202020204" pitchFamily="34" charset="0"/>
                        </a:rPr>
                        <a:t>2005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Mertens Tom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78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39,0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Martens Gino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76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38,0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Van Bever Romain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35,3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Roegies Carl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34,3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Wettinck Wim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426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33,0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Deltour Didier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31,7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Beurms Luc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31,3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De Mil Marc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438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Hullaert Alain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373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Van Overmeire Danny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De </a:t>
                      </a:r>
                      <a:r>
                        <a:rPr lang="nl-BE" sz="1150" b="0" i="0" u="none" strike="noStrike" dirty="0" err="1">
                          <a:effectLst/>
                          <a:latin typeface="Arial" panose="020B0604020202020204" pitchFamily="34" charset="0"/>
                        </a:rPr>
                        <a:t>Brauwer</a:t>
                      </a:r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 Lesley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De Veirman Michaël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29,3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De Moor Kris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492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29,3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Remmery Luc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Vervondel Marc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De Vuyst Bart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27,7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De Smet Johan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27,3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Verlee Frank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26,7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De Mot Dave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26,7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Van Hyfte Sofie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26,7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Abraham Jo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347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26,3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Heirman Franky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26,0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Saey Johan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115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25,7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Vanderzypen Kenneth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25,3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670"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De Winne Luc (vw)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24,7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5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375" marR="8375" marT="83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0666190"/>
      </p:ext>
    </p:extLst>
  </p:cSld>
  <p:clrMapOvr>
    <a:masterClrMapping/>
  </p:clrMapOvr>
  <p:transition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0"/>
            <a:ext cx="8856984" cy="5013176"/>
          </a:xfrm>
        </p:spPr>
        <p:txBody>
          <a:bodyPr>
            <a:normAutofit/>
          </a:bodyPr>
          <a:lstStyle/>
          <a:p>
            <a:pPr algn="ctr"/>
            <a:endParaRPr lang="en-US" sz="7500" dirty="0"/>
          </a:p>
          <a:p>
            <a:pPr algn="ctr"/>
            <a:endParaRPr lang="en-US" sz="7500" dirty="0"/>
          </a:p>
          <a:p>
            <a:pPr algn="ctr"/>
            <a:endParaRPr lang="en-US" sz="7500" dirty="0"/>
          </a:p>
          <a:p>
            <a:pPr algn="ctr"/>
            <a:endParaRPr lang="en-US" sz="5400" dirty="0"/>
          </a:p>
          <a:p>
            <a:pPr algn="ctr"/>
            <a:endParaRPr lang="en-US" sz="7500" dirty="0"/>
          </a:p>
          <a:p>
            <a:pPr algn="ctr"/>
            <a:endParaRPr lang="en-US" sz="7500" dirty="0"/>
          </a:p>
        </p:txBody>
      </p:sp>
      <p:pic>
        <p:nvPicPr>
          <p:cNvPr id="5" name="8518FC01-464D-4DBF-8F01-5FA20CE0E974" descr="cid:52F4CF54-B760-4CAE-A053-B06E06FD397E@home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743" y="0"/>
            <a:ext cx="5086511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hoek 3"/>
          <p:cNvSpPr/>
          <p:nvPr/>
        </p:nvSpPr>
        <p:spPr>
          <a:xfrm>
            <a:off x="827583" y="5936049"/>
            <a:ext cx="74888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smtClean="0"/>
              <a:t>ZONDAG TONDAG! </a:t>
            </a:r>
            <a:r>
              <a:rPr lang="en-US" sz="3000" dirty="0" smtClean="0"/>
              <a:t>Tot </a:t>
            </a:r>
            <a:r>
              <a:rPr lang="en-US" sz="3000" dirty="0" err="1" smtClean="0"/>
              <a:t>snel</a:t>
            </a:r>
            <a:endParaRPr lang="en-US" sz="30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2192"/>
            <a:ext cx="9144000" cy="4023031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3012"/>
            <a:ext cx="9144000" cy="380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063447"/>
      </p:ext>
    </p:extLst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Kantoor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toor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toor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Kantoor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toor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toor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8687</TotalTime>
  <Words>3484</Words>
  <Application>Microsoft Office PowerPoint</Application>
  <PresentationFormat>Diavoorstelling (4:3)</PresentationFormat>
  <Paragraphs>3156</Paragraphs>
  <Slides>18</Slides>
  <Notes>2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6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Worksheet</vt:lpstr>
      <vt:lpstr>WTC Tonneke Wetteren</vt:lpstr>
      <vt:lpstr>  Agenda</vt:lpstr>
      <vt:lpstr>  Onze missie  Zie ook : www.wtctonneke.be</vt:lpstr>
      <vt:lpstr>  Organigram 1  </vt:lpstr>
      <vt:lpstr>  Organigram 2  </vt:lpstr>
      <vt:lpstr>  RITTEN A, B, C EN D - 2026 </vt:lpstr>
      <vt:lpstr>  Fietskalender 2026 (ovbh) - www.wtctonneke.be</vt:lpstr>
      <vt:lpstr>  Activiteitenkalender 2026 - www.wtctonneke.be   </vt:lpstr>
      <vt:lpstr>  Website : www.wtctonneke.be </vt:lpstr>
      <vt:lpstr> Fin. analyse</vt:lpstr>
      <vt:lpstr> Clubstatistiek 1</vt:lpstr>
      <vt:lpstr> Clubstatistiek 2</vt:lpstr>
      <vt:lpstr>EIND SEPTEMBER  2026</vt:lpstr>
      <vt:lpstr>  ALL-TIME  RANKING 2005-2025</vt:lpstr>
      <vt:lpstr>  ALL-TIME    Average 2005-2025</vt:lpstr>
      <vt:lpstr> ALL-TIME   5Y-Average 2005-2025</vt:lpstr>
      <vt:lpstr>   ALL-TIME   3Y-Average 2005-2025</vt:lpstr>
      <vt:lpstr>PowerPoint-presentatie</vt:lpstr>
    </vt:vector>
  </TitlesOfParts>
  <Company>Chevron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 Abraham</dc:creator>
  <cp:lastModifiedBy>Microsoft-account</cp:lastModifiedBy>
  <cp:revision>534</cp:revision>
  <cp:lastPrinted>2024-01-11T21:30:25Z</cp:lastPrinted>
  <dcterms:created xsi:type="dcterms:W3CDTF">2012-12-17T12:11:36Z</dcterms:created>
  <dcterms:modified xsi:type="dcterms:W3CDTF">2026-01-07T17:53:44Z</dcterms:modified>
</cp:coreProperties>
</file>